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27"/>
  </p:notesMasterIdLst>
  <p:sldIdLst>
    <p:sldId id="256" r:id="rId3"/>
    <p:sldId id="264" r:id="rId4"/>
    <p:sldId id="266" r:id="rId5"/>
    <p:sldId id="267" r:id="rId6"/>
    <p:sldId id="268" r:id="rId7"/>
    <p:sldId id="269" r:id="rId8"/>
    <p:sldId id="270" r:id="rId9"/>
    <p:sldId id="262" r:id="rId10"/>
    <p:sldId id="261" r:id="rId11"/>
    <p:sldId id="272" r:id="rId12"/>
    <p:sldId id="273" r:id="rId13"/>
    <p:sldId id="274" r:id="rId14"/>
    <p:sldId id="275" r:id="rId15"/>
    <p:sldId id="276" r:id="rId16"/>
    <p:sldId id="277" r:id="rId17"/>
    <p:sldId id="278" r:id="rId18"/>
    <p:sldId id="279" r:id="rId19"/>
    <p:sldId id="281" r:id="rId20"/>
    <p:sldId id="280" r:id="rId21"/>
    <p:sldId id="282" r:id="rId22"/>
    <p:sldId id="283" r:id="rId23"/>
    <p:sldId id="284" r:id="rId24"/>
    <p:sldId id="285" r:id="rId25"/>
    <p:sldId id="265" r:id="rId2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20th Century Font" pitchFamily="2" charset="0"/>
        <a:ea typeface="+mn-ea"/>
        <a:cs typeface="+mn-cs"/>
      </a:defRPr>
    </a:lvl1pPr>
    <a:lvl2pPr marL="457200" algn="l" rtl="0" fontAlgn="base">
      <a:spcBef>
        <a:spcPct val="0"/>
      </a:spcBef>
      <a:spcAft>
        <a:spcPct val="0"/>
      </a:spcAft>
      <a:defRPr kern="1200">
        <a:solidFill>
          <a:schemeClr val="tx1"/>
        </a:solidFill>
        <a:latin typeface="20th Century Font" pitchFamily="2" charset="0"/>
        <a:ea typeface="+mn-ea"/>
        <a:cs typeface="+mn-cs"/>
      </a:defRPr>
    </a:lvl2pPr>
    <a:lvl3pPr marL="914400" algn="l" rtl="0" fontAlgn="base">
      <a:spcBef>
        <a:spcPct val="0"/>
      </a:spcBef>
      <a:spcAft>
        <a:spcPct val="0"/>
      </a:spcAft>
      <a:defRPr kern="1200">
        <a:solidFill>
          <a:schemeClr val="tx1"/>
        </a:solidFill>
        <a:latin typeface="20th Century Font" pitchFamily="2" charset="0"/>
        <a:ea typeface="+mn-ea"/>
        <a:cs typeface="+mn-cs"/>
      </a:defRPr>
    </a:lvl3pPr>
    <a:lvl4pPr marL="1371600" algn="l" rtl="0" fontAlgn="base">
      <a:spcBef>
        <a:spcPct val="0"/>
      </a:spcBef>
      <a:spcAft>
        <a:spcPct val="0"/>
      </a:spcAft>
      <a:defRPr kern="1200">
        <a:solidFill>
          <a:schemeClr val="tx1"/>
        </a:solidFill>
        <a:latin typeface="20th Century Font" pitchFamily="2" charset="0"/>
        <a:ea typeface="+mn-ea"/>
        <a:cs typeface="+mn-cs"/>
      </a:defRPr>
    </a:lvl4pPr>
    <a:lvl5pPr marL="1828800" algn="l" rtl="0" fontAlgn="base">
      <a:spcBef>
        <a:spcPct val="0"/>
      </a:spcBef>
      <a:spcAft>
        <a:spcPct val="0"/>
      </a:spcAft>
      <a:defRPr kern="1200">
        <a:solidFill>
          <a:schemeClr val="tx1"/>
        </a:solidFill>
        <a:latin typeface="20th Century Font" pitchFamily="2" charset="0"/>
        <a:ea typeface="+mn-ea"/>
        <a:cs typeface="+mn-cs"/>
      </a:defRPr>
    </a:lvl5pPr>
    <a:lvl6pPr marL="2286000" algn="l" defTabSz="914400" rtl="0" eaLnBrk="1" latinLnBrk="0" hangingPunct="1">
      <a:defRPr kern="1200">
        <a:solidFill>
          <a:schemeClr val="tx1"/>
        </a:solidFill>
        <a:latin typeface="20th Century Font" pitchFamily="2" charset="0"/>
        <a:ea typeface="+mn-ea"/>
        <a:cs typeface="+mn-cs"/>
      </a:defRPr>
    </a:lvl6pPr>
    <a:lvl7pPr marL="2743200" algn="l" defTabSz="914400" rtl="0" eaLnBrk="1" latinLnBrk="0" hangingPunct="1">
      <a:defRPr kern="1200">
        <a:solidFill>
          <a:schemeClr val="tx1"/>
        </a:solidFill>
        <a:latin typeface="20th Century Font" pitchFamily="2" charset="0"/>
        <a:ea typeface="+mn-ea"/>
        <a:cs typeface="+mn-cs"/>
      </a:defRPr>
    </a:lvl7pPr>
    <a:lvl8pPr marL="3200400" algn="l" defTabSz="914400" rtl="0" eaLnBrk="1" latinLnBrk="0" hangingPunct="1">
      <a:defRPr kern="1200">
        <a:solidFill>
          <a:schemeClr val="tx1"/>
        </a:solidFill>
        <a:latin typeface="20th Century Font" pitchFamily="2" charset="0"/>
        <a:ea typeface="+mn-ea"/>
        <a:cs typeface="+mn-cs"/>
      </a:defRPr>
    </a:lvl8pPr>
    <a:lvl9pPr marL="3657600" algn="l" defTabSz="914400" rtl="0" eaLnBrk="1" latinLnBrk="0" hangingPunct="1">
      <a:defRPr kern="1200">
        <a:solidFill>
          <a:schemeClr val="tx1"/>
        </a:solidFill>
        <a:latin typeface="20th Century Font" pitchFamily="2"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99CC"/>
    <a:srgbClr val="FFFFFF"/>
    <a:srgbClr val="0066FF"/>
    <a:srgbClr val="008000"/>
    <a:srgbClr val="5E5E00"/>
    <a:srgbClr val="003366"/>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25" autoAdjust="0"/>
    <p:restoredTop sz="84211" autoAdjust="0"/>
  </p:normalViewPr>
  <p:slideViewPr>
    <p:cSldViewPr>
      <p:cViewPr>
        <p:scale>
          <a:sx n="70" d="100"/>
          <a:sy n="70" d="100"/>
        </p:scale>
        <p:origin x="-786" y="120"/>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en-US"/>
          </a:p>
        </p:txBody>
      </p:sp>
      <p:sp>
        <p:nvSpPr>
          <p:cNvPr id="7373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en-US"/>
          </a:p>
        </p:txBody>
      </p:sp>
      <p:sp>
        <p:nvSpPr>
          <p:cNvPr id="737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7373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373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en-US"/>
          </a:p>
        </p:txBody>
      </p:sp>
      <p:sp>
        <p:nvSpPr>
          <p:cNvPr id="7373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30203B92-4526-4C01-8D38-F45111875932}" type="slidenum">
              <a:rPr lang="en-US"/>
              <a:pPr/>
              <a:t>‹#›</a:t>
            </a:fld>
            <a:endParaRPr lang="en-US"/>
          </a:p>
        </p:txBody>
      </p:sp>
    </p:spTree>
    <p:extLst>
      <p:ext uri="{BB962C8B-B14F-4D97-AF65-F5344CB8AC3E}">
        <p14:creationId xmlns:p14="http://schemas.microsoft.com/office/powerpoint/2010/main" val="77818475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mn-ea"/>
                <a:cs typeface="+mn-cs"/>
              </a:rPr>
              <a:t>Students should understand that the term includes all types of work that someone creates, including</a:t>
            </a:r>
            <a:r>
              <a:rPr lang="en-US" sz="1200" kern="1200" baseline="0" dirty="0" smtClean="0">
                <a:solidFill>
                  <a:schemeClr val="tx1"/>
                </a:solidFill>
                <a:effectLst/>
                <a:latin typeface="Arial" charset="0"/>
                <a:ea typeface="+mn-ea"/>
                <a:cs typeface="+mn-cs"/>
              </a:rPr>
              <a:t> </a:t>
            </a:r>
            <a:r>
              <a:rPr lang="en-US" sz="1200" kern="1200" dirty="0" smtClean="0">
                <a:solidFill>
                  <a:schemeClr val="tx1"/>
                </a:solidFill>
                <a:effectLst/>
                <a:latin typeface="Arial" charset="0"/>
                <a:ea typeface="+mn-ea"/>
                <a:cs typeface="+mn-cs"/>
              </a:rPr>
              <a:t>writing of all kinds, artwork, and photos, videos, and music</a:t>
            </a:r>
          </a:p>
          <a:p>
            <a:endParaRPr lang="en-US" dirty="0"/>
          </a:p>
        </p:txBody>
      </p:sp>
      <p:sp>
        <p:nvSpPr>
          <p:cNvPr id="4" name="Slide Number Placeholder 3"/>
          <p:cNvSpPr>
            <a:spLocks noGrp="1"/>
          </p:cNvSpPr>
          <p:nvPr>
            <p:ph type="sldNum" sz="quarter" idx="10"/>
          </p:nvPr>
        </p:nvSpPr>
        <p:spPr/>
        <p:txBody>
          <a:bodyPr/>
          <a:lstStyle/>
          <a:p>
            <a:fld id="{30203B92-4526-4C01-8D38-F45111875932}" type="slidenum">
              <a:rPr lang="en-US" smtClean="0"/>
              <a:pPr/>
              <a:t>2</a:t>
            </a:fld>
            <a:endParaRPr lang="en-US"/>
          </a:p>
        </p:txBody>
      </p:sp>
    </p:spTree>
    <p:extLst>
      <p:ext uri="{BB962C8B-B14F-4D97-AF65-F5344CB8AC3E}">
        <p14:creationId xmlns:p14="http://schemas.microsoft.com/office/powerpoint/2010/main" val="3351570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Divide students into groups of four to five, and distribute the </a:t>
            </a:r>
            <a:r>
              <a:rPr lang="en-US" sz="1200" b="1" i="0" u="none" strike="noStrike" kern="1200" baseline="0" dirty="0" smtClean="0">
                <a:solidFill>
                  <a:schemeClr val="tx1"/>
                </a:solidFill>
                <a:latin typeface="Arial" charset="0"/>
                <a:ea typeface="+mn-ea"/>
                <a:cs typeface="+mn-cs"/>
              </a:rPr>
              <a:t>Mad Men Student Handout</a:t>
            </a:r>
            <a:r>
              <a:rPr lang="en-US" sz="1200" b="0" i="0" u="none" strike="noStrike" kern="1200" baseline="0" dirty="0" smtClean="0">
                <a:solidFill>
                  <a:schemeClr val="tx1"/>
                </a:solidFill>
                <a:latin typeface="Arial" charset="0"/>
                <a:ea typeface="+mn-ea"/>
                <a:cs typeface="+mn-cs"/>
              </a:rPr>
              <a:t>, one per group.  Tell the students they are the “mad men” in this activity…</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dirty="0" smtClean="0"/>
              <a:t>**One volunteer read the letter.</a:t>
            </a:r>
          </a:p>
          <a:p>
            <a:endParaRPr lang="en-US" dirty="0"/>
          </a:p>
        </p:txBody>
      </p:sp>
      <p:sp>
        <p:nvSpPr>
          <p:cNvPr id="4" name="Slide Number Placeholder 3"/>
          <p:cNvSpPr>
            <a:spLocks noGrp="1"/>
          </p:cNvSpPr>
          <p:nvPr>
            <p:ph type="sldNum" sz="quarter" idx="10"/>
          </p:nvPr>
        </p:nvSpPr>
        <p:spPr/>
        <p:txBody>
          <a:bodyPr/>
          <a:lstStyle/>
          <a:p>
            <a:fld id="{30203B92-4526-4C01-8D38-F45111875932}" type="slidenum">
              <a:rPr lang="en-US" smtClean="0"/>
              <a:pPr/>
              <a:t>19</a:t>
            </a:fld>
            <a:endParaRPr lang="en-US"/>
          </a:p>
        </p:txBody>
      </p:sp>
    </p:spTree>
    <p:extLst>
      <p:ext uri="{BB962C8B-B14F-4D97-AF65-F5344CB8AC3E}">
        <p14:creationId xmlns:p14="http://schemas.microsoft.com/office/powerpoint/2010/main" val="312255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As groups present, note there is no “correct answer” for this activity.  After presenting, </a:t>
            </a:r>
            <a:r>
              <a:rPr lang="en-US" sz="1200" b="1" i="0" u="none" strike="noStrike" kern="1200" baseline="0" dirty="0" smtClean="0">
                <a:solidFill>
                  <a:schemeClr val="tx1"/>
                </a:solidFill>
                <a:latin typeface="Arial" charset="0"/>
                <a:ea typeface="+mn-ea"/>
                <a:cs typeface="+mn-cs"/>
              </a:rPr>
              <a:t>LEAD </a:t>
            </a:r>
            <a:r>
              <a:rPr lang="en-US" sz="1200" b="0" i="0" u="none" strike="noStrike" kern="1200" baseline="0" dirty="0" smtClean="0">
                <a:solidFill>
                  <a:schemeClr val="tx1"/>
                </a:solidFill>
                <a:latin typeface="Arial" charset="0"/>
                <a:ea typeface="+mn-ea"/>
                <a:cs typeface="+mn-cs"/>
              </a:rPr>
              <a:t>a discussion about the issues that come up when students want to use someone’s creative work, using</a:t>
            </a:r>
          </a:p>
          <a:p>
            <a:r>
              <a:rPr lang="en-US" sz="1200" b="0" i="0" u="none" strike="noStrike" kern="1200" baseline="0" dirty="0" smtClean="0">
                <a:solidFill>
                  <a:schemeClr val="tx1"/>
                </a:solidFill>
                <a:latin typeface="Arial" charset="0"/>
                <a:ea typeface="+mn-ea"/>
                <a:cs typeface="+mn-cs"/>
              </a:rPr>
              <a:t>the </a:t>
            </a:r>
            <a:r>
              <a:rPr lang="en-US" sz="1200" b="1" i="0" u="none" strike="noStrike" kern="1200" baseline="0" dirty="0" smtClean="0">
                <a:solidFill>
                  <a:schemeClr val="tx1"/>
                </a:solidFill>
                <a:latin typeface="Arial" charset="0"/>
                <a:ea typeface="+mn-ea"/>
                <a:cs typeface="+mn-cs"/>
              </a:rPr>
              <a:t>Mad Men Student Handout </a:t>
            </a:r>
            <a:r>
              <a:rPr lang="en-US" sz="1200" b="0" i="0" u="none" strike="noStrike" kern="1200" baseline="0" dirty="0" smtClean="0">
                <a:solidFill>
                  <a:schemeClr val="tx1"/>
                </a:solidFill>
                <a:latin typeface="Arial" charset="0"/>
                <a:ea typeface="+mn-ea"/>
                <a:cs typeface="+mn-cs"/>
              </a:rPr>
              <a:t>– </a:t>
            </a:r>
            <a:r>
              <a:rPr lang="en-US" sz="1200" b="1" i="0" u="none" strike="noStrike" kern="1200" baseline="0" dirty="0" smtClean="0">
                <a:solidFill>
                  <a:schemeClr val="tx1"/>
                </a:solidFill>
                <a:latin typeface="Arial" charset="0"/>
                <a:ea typeface="+mn-ea"/>
                <a:cs typeface="+mn-cs"/>
              </a:rPr>
              <a:t>Teacher Version</a:t>
            </a:r>
            <a:r>
              <a:rPr lang="en-US" sz="1200" b="0" i="0" u="none" strike="noStrike" kern="1200" baseline="0" dirty="0" smtClean="0">
                <a:solidFill>
                  <a:schemeClr val="tx1"/>
                </a:solidFill>
                <a:latin typeface="Arial" charset="0"/>
                <a:ea typeface="+mn-ea"/>
                <a:cs typeface="+mn-cs"/>
              </a:rPr>
              <a:t>. </a:t>
            </a:r>
          </a:p>
          <a:p>
            <a:r>
              <a:rPr lang="en-US" sz="1200" b="0" i="0" u="none" strike="noStrike" kern="1200" baseline="0" dirty="0" smtClean="0">
                <a:solidFill>
                  <a:schemeClr val="tx1"/>
                </a:solidFill>
                <a:latin typeface="Arial" charset="0"/>
                <a:ea typeface="+mn-ea"/>
                <a:cs typeface="+mn-cs"/>
              </a:rPr>
              <a:t>If there are photos that none of the groups chose, go through them and encourage students to explain why they decided against using those photos, based on their responses to the questions.</a:t>
            </a:r>
            <a:endParaRPr lang="en-US" sz="1200" b="1" dirty="0" smtClean="0"/>
          </a:p>
          <a:p>
            <a:endParaRPr lang="en-US" dirty="0"/>
          </a:p>
        </p:txBody>
      </p:sp>
      <p:sp>
        <p:nvSpPr>
          <p:cNvPr id="4" name="Slide Number Placeholder 3"/>
          <p:cNvSpPr>
            <a:spLocks noGrp="1"/>
          </p:cNvSpPr>
          <p:nvPr>
            <p:ph type="sldNum" sz="quarter" idx="10"/>
          </p:nvPr>
        </p:nvSpPr>
        <p:spPr/>
        <p:txBody>
          <a:bodyPr/>
          <a:lstStyle/>
          <a:p>
            <a:fld id="{30203B92-4526-4C01-8D38-F45111875932}" type="slidenum">
              <a:rPr lang="en-US" smtClean="0"/>
              <a:pPr/>
              <a:t>20</a:t>
            </a:fld>
            <a:endParaRPr lang="en-US"/>
          </a:p>
        </p:txBody>
      </p:sp>
    </p:spTree>
    <p:extLst>
      <p:ext uri="{BB962C8B-B14F-4D97-AF65-F5344CB8AC3E}">
        <p14:creationId xmlns:p14="http://schemas.microsoft.com/office/powerpoint/2010/main" val="312255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additional student</a:t>
            </a:r>
            <a:r>
              <a:rPr lang="en-US" baseline="0" dirty="0" smtClean="0"/>
              <a:t> assessment questions, see the </a:t>
            </a:r>
            <a:r>
              <a:rPr lang="en-US" b="1" baseline="0" dirty="0" err="1" smtClean="0"/>
              <a:t>completelessonplan</a:t>
            </a:r>
            <a:r>
              <a:rPr lang="en-US" b="0" baseline="0" dirty="0" smtClean="0"/>
              <a:t> document.</a:t>
            </a:r>
            <a:endParaRPr lang="en-US" dirty="0"/>
          </a:p>
        </p:txBody>
      </p:sp>
      <p:sp>
        <p:nvSpPr>
          <p:cNvPr id="4" name="Slide Number Placeholder 3"/>
          <p:cNvSpPr>
            <a:spLocks noGrp="1"/>
          </p:cNvSpPr>
          <p:nvPr>
            <p:ph type="sldNum" sz="quarter" idx="10"/>
          </p:nvPr>
        </p:nvSpPr>
        <p:spPr/>
        <p:txBody>
          <a:bodyPr/>
          <a:lstStyle/>
          <a:p>
            <a:fld id="{30203B92-4526-4C01-8D38-F45111875932}" type="slidenum">
              <a:rPr lang="en-US" smtClean="0"/>
              <a:pPr/>
              <a:t>22</a:t>
            </a:fld>
            <a:endParaRPr lang="en-US"/>
          </a:p>
        </p:txBody>
      </p:sp>
    </p:spTree>
    <p:extLst>
      <p:ext uri="{BB962C8B-B14F-4D97-AF65-F5344CB8AC3E}">
        <p14:creationId xmlns:p14="http://schemas.microsoft.com/office/powerpoint/2010/main" val="1371279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the</a:t>
            </a:r>
            <a:r>
              <a:rPr lang="en-US" baseline="0" dirty="0" smtClean="0"/>
              <a:t> </a:t>
            </a:r>
            <a:r>
              <a:rPr lang="en-US" b="1" baseline="0" dirty="0" err="1" smtClean="0"/>
              <a:t>completelessonplan</a:t>
            </a:r>
            <a:r>
              <a:rPr lang="en-US" b="0" baseline="0" dirty="0" smtClean="0"/>
              <a:t> document for possible student responses.</a:t>
            </a:r>
            <a:endParaRPr lang="en-US" dirty="0"/>
          </a:p>
        </p:txBody>
      </p:sp>
      <p:sp>
        <p:nvSpPr>
          <p:cNvPr id="4" name="Slide Number Placeholder 3"/>
          <p:cNvSpPr>
            <a:spLocks noGrp="1"/>
          </p:cNvSpPr>
          <p:nvPr>
            <p:ph type="sldNum" sz="quarter" idx="10"/>
          </p:nvPr>
        </p:nvSpPr>
        <p:spPr/>
        <p:txBody>
          <a:bodyPr/>
          <a:lstStyle/>
          <a:p>
            <a:fld id="{30203B92-4526-4C01-8D38-F45111875932}" type="slidenum">
              <a:rPr lang="en-US" smtClean="0"/>
              <a:pPr/>
              <a:t>23</a:t>
            </a:fld>
            <a:endParaRPr lang="en-US"/>
          </a:p>
        </p:txBody>
      </p:sp>
    </p:spTree>
    <p:extLst>
      <p:ext uri="{BB962C8B-B14F-4D97-AF65-F5344CB8AC3E}">
        <p14:creationId xmlns:p14="http://schemas.microsoft.com/office/powerpoint/2010/main" val="1371279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smtClean="0">
                <a:solidFill>
                  <a:schemeClr val="tx1"/>
                </a:solidFill>
                <a:effectLst/>
                <a:latin typeface="Arial" charset="0"/>
                <a:ea typeface="+mn-ea"/>
                <a:cs typeface="+mn-cs"/>
              </a:rPr>
              <a:t>Students should name various ways they use the creative work of others – for example, using a photo in a school report, posting it on their Facebook page, or even forwarding it on their cell phone.</a:t>
            </a:r>
          </a:p>
          <a:p>
            <a:pPr rtl="0"/>
            <a:endParaRPr lang="en-US" sz="1200" kern="1200" dirty="0" smtClean="0">
              <a:solidFill>
                <a:schemeClr val="tx1"/>
              </a:solidFill>
              <a:effectLst/>
              <a:latin typeface="Arial" charset="0"/>
              <a:ea typeface="+mn-ea"/>
              <a:cs typeface="+mn-cs"/>
            </a:endParaRPr>
          </a:p>
          <a:p>
            <a:pPr rtl="0"/>
            <a:r>
              <a:rPr lang="en-US" sz="1200" kern="1200" dirty="0" smtClean="0">
                <a:solidFill>
                  <a:schemeClr val="tx1"/>
                </a:solidFill>
                <a:effectLst/>
                <a:latin typeface="Arial" charset="0"/>
                <a:ea typeface="+mn-ea"/>
                <a:cs typeface="+mn-cs"/>
              </a:rPr>
              <a:t>Encourage students to talk about what they consider, if anything, before using material they find online. Ask them to think about how creators would want their work to be used. </a:t>
            </a:r>
          </a:p>
          <a:p>
            <a:pPr rtl="0"/>
            <a:r>
              <a:rPr lang="en-US" sz="1200" kern="1200" dirty="0" smtClean="0">
                <a:solidFill>
                  <a:schemeClr val="tx1"/>
                </a:solidFill>
                <a:effectLst/>
                <a:latin typeface="Arial" charset="0"/>
                <a:ea typeface="+mn-ea"/>
                <a:cs typeface="+mn-cs"/>
              </a:rPr>
              <a:t>What would be okay? What would not be okay</a:t>
            </a:r>
          </a:p>
          <a:p>
            <a:endParaRPr lang="en-US" dirty="0"/>
          </a:p>
        </p:txBody>
      </p:sp>
      <p:sp>
        <p:nvSpPr>
          <p:cNvPr id="4" name="Slide Number Placeholder 3"/>
          <p:cNvSpPr>
            <a:spLocks noGrp="1"/>
          </p:cNvSpPr>
          <p:nvPr>
            <p:ph type="sldNum" sz="quarter" idx="10"/>
          </p:nvPr>
        </p:nvSpPr>
        <p:spPr/>
        <p:txBody>
          <a:bodyPr/>
          <a:lstStyle/>
          <a:p>
            <a:fld id="{30203B92-4526-4C01-8D38-F45111875932}" type="slidenum">
              <a:rPr lang="en-US" smtClean="0"/>
              <a:pPr/>
              <a:t>3</a:t>
            </a:fld>
            <a:endParaRPr lang="en-US"/>
          </a:p>
        </p:txBody>
      </p:sp>
    </p:spTree>
    <p:extLst>
      <p:ext uri="{BB962C8B-B14F-4D97-AF65-F5344CB8AC3E}">
        <p14:creationId xmlns:p14="http://schemas.microsoft.com/office/powerpoint/2010/main" val="312255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203B92-4526-4C01-8D38-F45111875932}" type="slidenum">
              <a:rPr lang="en-US" smtClean="0"/>
              <a:pPr/>
              <a:t>4</a:t>
            </a:fld>
            <a:endParaRPr lang="en-US"/>
          </a:p>
        </p:txBody>
      </p:sp>
    </p:spTree>
    <p:extLst>
      <p:ext uri="{BB962C8B-B14F-4D97-AF65-F5344CB8AC3E}">
        <p14:creationId xmlns:p14="http://schemas.microsoft.com/office/powerpoint/2010/main" val="312255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203B92-4526-4C01-8D38-F45111875932}" type="slidenum">
              <a:rPr lang="en-US" smtClean="0"/>
              <a:pPr/>
              <a:t>5</a:t>
            </a:fld>
            <a:endParaRPr lang="en-US"/>
          </a:p>
        </p:txBody>
      </p:sp>
    </p:spTree>
    <p:extLst>
      <p:ext uri="{BB962C8B-B14F-4D97-AF65-F5344CB8AC3E}">
        <p14:creationId xmlns:p14="http://schemas.microsoft.com/office/powerpoint/2010/main" val="312255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203B92-4526-4C01-8D38-F45111875932}" type="slidenum">
              <a:rPr lang="en-US" smtClean="0"/>
              <a:pPr/>
              <a:t>6</a:t>
            </a:fld>
            <a:endParaRPr lang="en-US"/>
          </a:p>
        </p:txBody>
      </p:sp>
    </p:spTree>
    <p:extLst>
      <p:ext uri="{BB962C8B-B14F-4D97-AF65-F5344CB8AC3E}">
        <p14:creationId xmlns:p14="http://schemas.microsoft.com/office/powerpoint/2010/main" val="312255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203B92-4526-4C01-8D38-F45111875932}" type="slidenum">
              <a:rPr lang="en-US" smtClean="0"/>
              <a:pPr/>
              <a:t>7</a:t>
            </a:fld>
            <a:endParaRPr lang="en-US"/>
          </a:p>
        </p:txBody>
      </p:sp>
    </p:spTree>
    <p:extLst>
      <p:ext uri="{BB962C8B-B14F-4D97-AF65-F5344CB8AC3E}">
        <p14:creationId xmlns:p14="http://schemas.microsoft.com/office/powerpoint/2010/main" val="312255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smtClean="0">
                <a:solidFill>
                  <a:schemeClr val="tx1"/>
                </a:solidFill>
                <a:latin typeface="Arial" charset="0"/>
                <a:ea typeface="+mn-ea"/>
                <a:cs typeface="+mn-cs"/>
              </a:rPr>
              <a:t>Imagine you took a photo of your dog and posted it online. Because you are the creator, you own</a:t>
            </a:r>
          </a:p>
          <a:p>
            <a:r>
              <a:rPr lang="en-US" sz="1200" b="0" i="1" u="none" strike="noStrike" kern="1200" baseline="0" dirty="0" smtClean="0">
                <a:solidFill>
                  <a:schemeClr val="tx1"/>
                </a:solidFill>
                <a:latin typeface="Arial" charset="0"/>
                <a:ea typeface="+mn-ea"/>
                <a:cs typeface="+mn-cs"/>
              </a:rPr>
              <a:t>the copyright to this image. This means you have control over how other people use your photo.</a:t>
            </a:r>
          </a:p>
          <a:p>
            <a:r>
              <a:rPr lang="en-US" sz="1200" b="0" i="1" u="none" strike="noStrike" kern="1200" baseline="0" dirty="0" smtClean="0">
                <a:solidFill>
                  <a:schemeClr val="tx1"/>
                </a:solidFill>
                <a:latin typeface="Arial" charset="0"/>
                <a:ea typeface="+mn-ea"/>
                <a:cs typeface="+mn-cs"/>
              </a:rPr>
              <a:t>Copyright law is pretty strict, meaning that people will have to get your permission before they can</a:t>
            </a:r>
          </a:p>
          <a:p>
            <a:r>
              <a:rPr lang="en-US" sz="1200" b="0" i="1" u="none" strike="noStrike" kern="1200" baseline="0" dirty="0" smtClean="0">
                <a:solidFill>
                  <a:schemeClr val="tx1"/>
                </a:solidFill>
                <a:latin typeface="Arial" charset="0"/>
                <a:ea typeface="+mn-ea"/>
                <a:cs typeface="+mn-cs"/>
              </a:rPr>
              <a:t>copy, print, or use your work for any reason.</a:t>
            </a:r>
          </a:p>
          <a:p>
            <a:r>
              <a:rPr lang="en-US" sz="1200" b="0" i="1" u="none" strike="noStrike" kern="1200" baseline="0" dirty="0" smtClean="0">
                <a:solidFill>
                  <a:schemeClr val="tx1"/>
                </a:solidFill>
                <a:latin typeface="Arial" charset="0"/>
                <a:ea typeface="+mn-ea"/>
                <a:cs typeface="+mn-cs"/>
              </a:rPr>
              <a:t>However, if you use a Creative Commons license, you give people more freedom to copy and share</a:t>
            </a:r>
          </a:p>
          <a:p>
            <a:r>
              <a:rPr lang="en-US" sz="1200" b="0" i="1" u="none" strike="noStrike" kern="1200" baseline="0" dirty="0" smtClean="0">
                <a:solidFill>
                  <a:schemeClr val="tx1"/>
                </a:solidFill>
                <a:latin typeface="Arial" charset="0"/>
                <a:ea typeface="+mn-ea"/>
                <a:cs typeface="+mn-cs"/>
              </a:rPr>
              <a:t>your photo. Some Creative Commons licenses even say it is all right to make money off of the photo,</a:t>
            </a:r>
          </a:p>
          <a:p>
            <a:r>
              <a:rPr lang="en-US" sz="1200" b="0" i="1" u="none" strike="noStrike" kern="1200" baseline="0" dirty="0" smtClean="0">
                <a:solidFill>
                  <a:schemeClr val="tx1"/>
                </a:solidFill>
                <a:latin typeface="Arial" charset="0"/>
                <a:ea typeface="+mn-ea"/>
                <a:cs typeface="+mn-cs"/>
              </a:rPr>
              <a:t>while others say it cannot be used for commercial purposes. People choose Creative Commons licenses because the licenses offer more opportunities for other people to use and share their work Finally, imagine that you want the photo to be used freely by all, without people having to request</a:t>
            </a:r>
          </a:p>
          <a:p>
            <a:r>
              <a:rPr lang="en-US" sz="1200" b="0" i="1" u="none" strike="noStrike" kern="1200" baseline="0" dirty="0" smtClean="0">
                <a:solidFill>
                  <a:schemeClr val="tx1"/>
                </a:solidFill>
                <a:latin typeface="Arial" charset="0"/>
                <a:ea typeface="+mn-ea"/>
                <a:cs typeface="+mn-cs"/>
              </a:rPr>
              <a:t>permission. You then would release the photo into the public domain, which allows others to use</a:t>
            </a:r>
          </a:p>
          <a:p>
            <a:r>
              <a:rPr lang="en-US" sz="1200" b="0" i="1" u="none" strike="noStrike" kern="1200" baseline="0" dirty="0" smtClean="0">
                <a:solidFill>
                  <a:schemeClr val="tx1"/>
                </a:solidFill>
                <a:latin typeface="Arial" charset="0"/>
                <a:ea typeface="+mn-ea"/>
                <a:cs typeface="+mn-cs"/>
              </a:rPr>
              <a:t>your photo however they want to because it is no longer protected by copyright. Copyrights don’t</a:t>
            </a:r>
          </a:p>
          <a:p>
            <a:r>
              <a:rPr lang="en-US" sz="1200" b="0" i="1" u="none" strike="noStrike" kern="1200" baseline="0" dirty="0" smtClean="0">
                <a:solidFill>
                  <a:schemeClr val="tx1"/>
                </a:solidFill>
                <a:latin typeface="Arial" charset="0"/>
                <a:ea typeface="+mn-ea"/>
                <a:cs typeface="+mn-cs"/>
              </a:rPr>
              <a:t>last forever, so works often count as “public domain” after a certain time period. Works from the U.S.</a:t>
            </a:r>
          </a:p>
          <a:p>
            <a:r>
              <a:rPr lang="en-US" sz="1200" b="0" i="1" u="none" strike="noStrike" kern="1200" baseline="0" dirty="0" smtClean="0">
                <a:solidFill>
                  <a:schemeClr val="tx1"/>
                </a:solidFill>
                <a:latin typeface="Arial" charset="0"/>
                <a:ea typeface="+mn-ea"/>
                <a:cs typeface="+mn-cs"/>
              </a:rPr>
              <a:t>government are also in the public domain.</a:t>
            </a:r>
            <a:endParaRPr lang="en-US" dirty="0"/>
          </a:p>
        </p:txBody>
      </p:sp>
      <p:sp>
        <p:nvSpPr>
          <p:cNvPr id="4" name="Slide Number Placeholder 3"/>
          <p:cNvSpPr>
            <a:spLocks noGrp="1"/>
          </p:cNvSpPr>
          <p:nvPr>
            <p:ph type="sldNum" sz="quarter" idx="10"/>
          </p:nvPr>
        </p:nvSpPr>
        <p:spPr/>
        <p:txBody>
          <a:bodyPr/>
          <a:lstStyle/>
          <a:p>
            <a:fld id="{30203B92-4526-4C01-8D38-F45111875932}" type="slidenum">
              <a:rPr lang="en-US" smtClean="0"/>
              <a:pPr/>
              <a:t>12</a:t>
            </a:fld>
            <a:endParaRPr lang="en-US"/>
          </a:p>
        </p:txBody>
      </p:sp>
    </p:spTree>
    <p:extLst>
      <p:ext uri="{BB962C8B-B14F-4D97-AF65-F5344CB8AC3E}">
        <p14:creationId xmlns:p14="http://schemas.microsoft.com/office/powerpoint/2010/main" val="79889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students</a:t>
            </a:r>
            <a:r>
              <a:rPr lang="en-US" baseline="0" dirty="0" smtClean="0"/>
              <a:t> explain their choice &amp; discuss with them that </a:t>
            </a:r>
            <a:r>
              <a:rPr lang="en-US" sz="1200" b="0" i="0" u="none" strike="noStrike" kern="1200" baseline="0" dirty="0" smtClean="0">
                <a:solidFill>
                  <a:schemeClr val="tx1"/>
                </a:solidFill>
                <a:latin typeface="Arial" charset="0"/>
                <a:ea typeface="+mn-ea"/>
                <a:cs typeface="+mn-cs"/>
              </a:rPr>
              <a:t>some students might want their</a:t>
            </a:r>
          </a:p>
          <a:p>
            <a:r>
              <a:rPr lang="en-US" sz="1200" b="0" i="0" u="none" strike="noStrike" kern="1200" baseline="0" dirty="0" smtClean="0">
                <a:solidFill>
                  <a:schemeClr val="tx1"/>
                </a:solidFill>
                <a:latin typeface="Arial" charset="0"/>
                <a:ea typeface="+mn-ea"/>
                <a:cs typeface="+mn-cs"/>
              </a:rPr>
              <a:t>work seen by as many people as possible, while others might want to limit use and receive compensation.</a:t>
            </a:r>
            <a:endParaRPr lang="en-US" dirty="0"/>
          </a:p>
        </p:txBody>
      </p:sp>
      <p:sp>
        <p:nvSpPr>
          <p:cNvPr id="4" name="Slide Number Placeholder 3"/>
          <p:cNvSpPr>
            <a:spLocks noGrp="1"/>
          </p:cNvSpPr>
          <p:nvPr>
            <p:ph type="sldNum" sz="quarter" idx="10"/>
          </p:nvPr>
        </p:nvSpPr>
        <p:spPr/>
        <p:txBody>
          <a:bodyPr/>
          <a:lstStyle/>
          <a:p>
            <a:fld id="{30203B92-4526-4C01-8D38-F45111875932}" type="slidenum">
              <a:rPr lang="en-US" smtClean="0"/>
              <a:pPr/>
              <a:t>16</a:t>
            </a:fld>
            <a:endParaRPr lang="en-US"/>
          </a:p>
        </p:txBody>
      </p:sp>
    </p:spTree>
    <p:extLst>
      <p:ext uri="{BB962C8B-B14F-4D97-AF65-F5344CB8AC3E}">
        <p14:creationId xmlns:p14="http://schemas.microsoft.com/office/powerpoint/2010/main" val="2636915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Divide students into groups of four to five, and distribute the </a:t>
            </a:r>
            <a:r>
              <a:rPr lang="en-US" sz="1200" b="1" i="0" u="none" strike="noStrike" kern="1200" baseline="0" dirty="0" smtClean="0">
                <a:solidFill>
                  <a:schemeClr val="tx1"/>
                </a:solidFill>
                <a:latin typeface="Arial" charset="0"/>
                <a:ea typeface="+mn-ea"/>
                <a:cs typeface="+mn-cs"/>
              </a:rPr>
              <a:t>Mad Men Student Handout</a:t>
            </a:r>
            <a:r>
              <a:rPr lang="en-US" sz="1200" b="0" i="0" u="none" strike="noStrike" kern="1200" baseline="0" dirty="0" smtClean="0">
                <a:solidFill>
                  <a:schemeClr val="tx1"/>
                </a:solidFill>
                <a:latin typeface="Arial" charset="0"/>
                <a:ea typeface="+mn-ea"/>
                <a:cs typeface="+mn-cs"/>
              </a:rPr>
              <a:t>, one per group.  Tell the students they are the “mad men” in this activity…</a:t>
            </a:r>
            <a:endParaRPr lang="en-US" dirty="0"/>
          </a:p>
        </p:txBody>
      </p:sp>
      <p:sp>
        <p:nvSpPr>
          <p:cNvPr id="4" name="Slide Number Placeholder 3"/>
          <p:cNvSpPr>
            <a:spLocks noGrp="1"/>
          </p:cNvSpPr>
          <p:nvPr>
            <p:ph type="sldNum" sz="quarter" idx="10"/>
          </p:nvPr>
        </p:nvSpPr>
        <p:spPr/>
        <p:txBody>
          <a:bodyPr/>
          <a:lstStyle/>
          <a:p>
            <a:fld id="{30203B92-4526-4C01-8D38-F45111875932}" type="slidenum">
              <a:rPr lang="en-US" smtClean="0"/>
              <a:pPr/>
              <a:t>18</a:t>
            </a:fld>
            <a:endParaRPr lang="en-US"/>
          </a:p>
        </p:txBody>
      </p:sp>
    </p:spTree>
    <p:extLst>
      <p:ext uri="{BB962C8B-B14F-4D97-AF65-F5344CB8AC3E}">
        <p14:creationId xmlns:p14="http://schemas.microsoft.com/office/powerpoint/2010/main" val="3122550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0" y="4953000"/>
            <a:ext cx="9144000" cy="552450"/>
          </a:xfrm>
        </p:spPr>
        <p:txBody>
          <a:bodyPr/>
          <a:lstStyle>
            <a:lvl1pPr algn="ctr">
              <a:defRPr sz="6000">
                <a:solidFill>
                  <a:schemeClr val="accent1">
                    <a:lumMod val="75000"/>
                  </a:schemeClr>
                </a:solidFill>
              </a:defRPr>
            </a:lvl1pPr>
          </a:lstStyle>
          <a:p>
            <a:r>
              <a:rPr lang="en-US" smtClean="0"/>
              <a:t>Click to edit Master title style</a:t>
            </a:r>
            <a:endParaRPr lang="en-US" dirty="0"/>
          </a:p>
        </p:txBody>
      </p:sp>
      <p:sp>
        <p:nvSpPr>
          <p:cNvPr id="11267" name="Rectangle 3"/>
          <p:cNvSpPr>
            <a:spLocks noGrp="1" noChangeArrowheads="1"/>
          </p:cNvSpPr>
          <p:nvPr>
            <p:ph type="subTitle" idx="1"/>
          </p:nvPr>
        </p:nvSpPr>
        <p:spPr>
          <a:xfrm>
            <a:off x="0" y="5562600"/>
            <a:ext cx="9144000" cy="381000"/>
          </a:xfrm>
        </p:spPr>
        <p:txBody>
          <a:bodyPr/>
          <a:lstStyle>
            <a:lvl1pPr marL="0" indent="0" algn="ctr">
              <a:defRPr>
                <a:solidFill>
                  <a:schemeClr val="accent1">
                    <a:lumMod val="75000"/>
                  </a:schemeClr>
                </a:solidFill>
              </a:defRPr>
            </a:lvl1pPr>
          </a:lstStyle>
          <a:p>
            <a:r>
              <a:rPr lang="en-US" smtClean="0"/>
              <a:t>Click to edit Master subtitle style</a:t>
            </a:r>
            <a:endParaRPr lang="en-US" dirty="0"/>
          </a:p>
        </p:txBody>
      </p:sp>
      <p:sp>
        <p:nvSpPr>
          <p:cNvPr id="11268" name="Rectangle 4"/>
          <p:cNvSpPr>
            <a:spLocks noGrp="1" noChangeArrowheads="1"/>
          </p:cNvSpPr>
          <p:nvPr>
            <p:ph type="dt" sz="half" idx="2"/>
          </p:nvPr>
        </p:nvSpPr>
        <p:spPr>
          <a:xfrm>
            <a:off x="0" y="6689725"/>
            <a:ext cx="2133600" cy="168275"/>
          </a:xfrm>
        </p:spPr>
        <p:txBody>
          <a:bodyPr/>
          <a:lstStyle>
            <a:lvl1pPr>
              <a:defRPr b="0">
                <a:latin typeface="Arial Black" pitchFamily="34" charset="0"/>
              </a:defRPr>
            </a:lvl1pPr>
          </a:lstStyle>
          <a:p>
            <a:endParaRPr lang="en-US"/>
          </a:p>
        </p:txBody>
      </p:sp>
      <p:sp>
        <p:nvSpPr>
          <p:cNvPr id="11269" name="Rectangle 5"/>
          <p:cNvSpPr>
            <a:spLocks noGrp="1" noChangeArrowheads="1"/>
          </p:cNvSpPr>
          <p:nvPr>
            <p:ph type="ftr" sz="quarter" idx="3"/>
          </p:nvPr>
        </p:nvSpPr>
        <p:spPr/>
        <p:txBody>
          <a:bodyPr/>
          <a:lstStyle>
            <a:lvl1pPr>
              <a:defRPr b="0">
                <a:latin typeface="Arial Black" pitchFamily="34" charset="0"/>
              </a:defRPr>
            </a:lvl1pPr>
          </a:lstStyle>
          <a:p>
            <a:endParaRPr lang="en-US"/>
          </a:p>
        </p:txBody>
      </p:sp>
      <p:sp>
        <p:nvSpPr>
          <p:cNvPr id="11270" name="Rectangle 6"/>
          <p:cNvSpPr>
            <a:spLocks noGrp="1" noChangeArrowheads="1"/>
          </p:cNvSpPr>
          <p:nvPr>
            <p:ph type="sldNum" sz="quarter" idx="4"/>
          </p:nvPr>
        </p:nvSpPr>
        <p:spPr>
          <a:xfrm>
            <a:off x="7010400" y="6689725"/>
            <a:ext cx="2133600" cy="168275"/>
          </a:xfrm>
        </p:spPr>
        <p:txBody>
          <a:bodyPr/>
          <a:lstStyle>
            <a:lvl1pPr>
              <a:defRPr b="0">
                <a:latin typeface="Arial Black" pitchFamily="34" charset="0"/>
              </a:defRPr>
            </a:lvl1pPr>
          </a:lstStyle>
          <a:p>
            <a:fld id="{4DF04EF0-C719-4A92-A8B2-9637DAAAA749}" type="slidenum">
              <a:rPr lang="en-US"/>
              <a:pPr/>
              <a:t>‹#›</a:t>
            </a:fld>
            <a:endParaRPr lang="en-US"/>
          </a:p>
        </p:txBody>
      </p:sp>
    </p:spTree>
  </p:cSld>
  <p:clrMapOvr>
    <a:masterClrMapping/>
  </p:clrMapOvr>
  <p:transition spd="med">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D35293C-2468-437B-AA2D-F75EF1BB0FDB}" type="slidenum">
              <a:rPr lang="en-US"/>
              <a:pPr/>
              <a:t>‹#›</a:t>
            </a:fld>
            <a:endParaRPr lang="en-US"/>
          </a:p>
        </p:txBody>
      </p:sp>
    </p:spTree>
  </p:cSld>
  <p:clrMapOvr>
    <a:masterClrMapping/>
  </p:clrMapOvr>
  <p:transition spd="med">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6A0B2E0-E9AE-4731-A9B1-99A0A14C1147}" type="slidenum">
              <a:rPr lang="en-US"/>
              <a:pPr/>
              <a:t>‹#›</a:t>
            </a:fld>
            <a:endParaRPr lang="en-US"/>
          </a:p>
        </p:txBody>
      </p:sp>
    </p:spTree>
  </p:cSld>
  <p:clrMapOvr>
    <a:masterClrMapping/>
  </p:clrMapOvr>
  <p:transition spd="med">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533400"/>
            <a:ext cx="2095500" cy="5791200"/>
          </a:xfrm>
        </p:spPr>
        <p:txBody>
          <a:bodyPr vert="eaVert"/>
          <a:lstStyle>
            <a:lvl1pPr>
              <a:defRPr>
                <a:solidFill>
                  <a:schemeClr val="tx1"/>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81000" y="533400"/>
            <a:ext cx="6134100" cy="5791200"/>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FE62E3E-330C-4BC4-884F-27208C8F1F77}" type="slidenum">
              <a:rPr lang="en-US"/>
              <a:pPr/>
              <a:t>‹#›</a:t>
            </a:fld>
            <a:endParaRPr lang="en-US"/>
          </a:p>
        </p:txBody>
      </p:sp>
    </p:spTree>
  </p:cSld>
  <p:clrMapOvr>
    <a:masterClrMapping/>
  </p:clrMapOvr>
  <p:transition spd="med">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382000" cy="457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838200"/>
            <a:ext cx="41148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38200"/>
            <a:ext cx="41148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0" y="6661150"/>
            <a:ext cx="2133600" cy="196850"/>
          </a:xfrm>
        </p:spPr>
        <p:txBody>
          <a:bodyPr/>
          <a:lstStyle>
            <a:lvl1pPr>
              <a:defRPr/>
            </a:lvl1pPr>
          </a:lstStyle>
          <a:p>
            <a:endParaRPr lang="en-US"/>
          </a:p>
        </p:txBody>
      </p:sp>
      <p:sp>
        <p:nvSpPr>
          <p:cNvPr id="6" name="Footer Placeholder 5"/>
          <p:cNvSpPr>
            <a:spLocks noGrp="1"/>
          </p:cNvSpPr>
          <p:nvPr>
            <p:ph type="ftr" sz="quarter" idx="11"/>
          </p:nvPr>
        </p:nvSpPr>
        <p:spPr>
          <a:xfrm>
            <a:off x="3124200" y="6689725"/>
            <a:ext cx="2895600" cy="168275"/>
          </a:xfrm>
        </p:spPr>
        <p:txBody>
          <a:bodyPr/>
          <a:lstStyle>
            <a:lvl1pPr>
              <a:defRPr/>
            </a:lvl1pPr>
          </a:lstStyle>
          <a:p>
            <a:endParaRPr lang="en-US"/>
          </a:p>
        </p:txBody>
      </p:sp>
      <p:sp>
        <p:nvSpPr>
          <p:cNvPr id="7" name="Slide Number Placeholder 6"/>
          <p:cNvSpPr>
            <a:spLocks noGrp="1"/>
          </p:cNvSpPr>
          <p:nvPr>
            <p:ph type="sldNum" sz="quarter" idx="12"/>
          </p:nvPr>
        </p:nvSpPr>
        <p:spPr>
          <a:xfrm>
            <a:off x="7010400" y="6689725"/>
            <a:ext cx="2133600" cy="136525"/>
          </a:xfrm>
        </p:spPr>
        <p:txBody>
          <a:bodyPr/>
          <a:lstStyle>
            <a:lvl1pPr>
              <a:defRPr/>
            </a:lvl1pPr>
          </a:lstStyle>
          <a:p>
            <a:fld id="{35C9FB7E-1EE4-424C-AAC6-17D6001EF672}" type="slidenum">
              <a:rPr lang="en-US"/>
              <a:pPr/>
              <a:t>‹#›</a:t>
            </a:fld>
            <a:endParaRPr lang="en-US"/>
          </a:p>
        </p:txBody>
      </p:sp>
    </p:spTree>
  </p:cSld>
  <p:clrMapOvr>
    <a:masterClrMapping/>
  </p:clrMapOvr>
  <p:transition spd="med">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81000" y="381000"/>
            <a:ext cx="8382000" cy="457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81000" y="838200"/>
            <a:ext cx="4114800" cy="2667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838200"/>
            <a:ext cx="4114800" cy="2667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81000" y="3657600"/>
            <a:ext cx="4114800" cy="2667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657600"/>
            <a:ext cx="4114800" cy="2667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0" y="6661150"/>
            <a:ext cx="2133600" cy="196850"/>
          </a:xfrm>
        </p:spPr>
        <p:txBody>
          <a:bodyPr/>
          <a:lstStyle>
            <a:lvl1pPr>
              <a:defRPr/>
            </a:lvl1pPr>
          </a:lstStyle>
          <a:p>
            <a:endParaRPr lang="en-US"/>
          </a:p>
        </p:txBody>
      </p:sp>
      <p:sp>
        <p:nvSpPr>
          <p:cNvPr id="8" name="Footer Placeholder 7"/>
          <p:cNvSpPr>
            <a:spLocks noGrp="1"/>
          </p:cNvSpPr>
          <p:nvPr>
            <p:ph type="ftr" sz="quarter" idx="11"/>
          </p:nvPr>
        </p:nvSpPr>
        <p:spPr>
          <a:xfrm>
            <a:off x="3124200" y="6689725"/>
            <a:ext cx="2895600" cy="168275"/>
          </a:xfrm>
        </p:spPr>
        <p:txBody>
          <a:bodyPr/>
          <a:lstStyle>
            <a:lvl1pPr>
              <a:defRPr/>
            </a:lvl1pPr>
          </a:lstStyle>
          <a:p>
            <a:endParaRPr lang="en-US"/>
          </a:p>
        </p:txBody>
      </p:sp>
      <p:sp>
        <p:nvSpPr>
          <p:cNvPr id="9" name="Slide Number Placeholder 8"/>
          <p:cNvSpPr>
            <a:spLocks noGrp="1"/>
          </p:cNvSpPr>
          <p:nvPr>
            <p:ph type="sldNum" sz="quarter" idx="12"/>
          </p:nvPr>
        </p:nvSpPr>
        <p:spPr>
          <a:xfrm>
            <a:off x="7010400" y="6689725"/>
            <a:ext cx="2133600" cy="136525"/>
          </a:xfrm>
        </p:spPr>
        <p:txBody>
          <a:bodyPr/>
          <a:lstStyle>
            <a:lvl1pPr>
              <a:defRPr/>
            </a:lvl1pPr>
          </a:lstStyle>
          <a:p>
            <a:fld id="{481908C7-0559-4566-BBAF-6022834069FA}" type="slidenum">
              <a:rPr lang="en-US"/>
              <a:pPr/>
              <a:t>‹#›</a:t>
            </a:fld>
            <a:endParaRPr lang="en-US"/>
          </a:p>
        </p:txBody>
      </p:sp>
    </p:spTree>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b="0"/>
            </a:lvl1pPr>
            <a:lvl2pPr>
              <a:defRPr b="0"/>
            </a:lvl2pPr>
            <a:lvl3pPr>
              <a:defRPr b="0"/>
            </a:lvl3pPr>
            <a:lvl4pPr>
              <a:defRPr b="0"/>
            </a:lvl4pPr>
            <a:lvl5pP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95A684A-9788-4FEF-9C68-29AAF7C0D93B}" type="slidenum">
              <a:rPr lang="en-US"/>
              <a:pPr/>
              <a:t>‹#›</a:t>
            </a:fld>
            <a:endParaRPr lang="en-US"/>
          </a:p>
        </p:txBody>
      </p:sp>
    </p:spTree>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latin typeface="+mn-l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b="0">
                <a:solidFill>
                  <a:schemeClr val="tx1"/>
                </a:solidFill>
                <a:latin typeface="+mn-lt"/>
              </a:defRPr>
            </a:lvl1pPr>
            <a:lvl2pPr>
              <a:defRPr b="0">
                <a:solidFill>
                  <a:schemeClr val="tx1"/>
                </a:solidFill>
                <a:latin typeface="+mn-lt"/>
              </a:defRPr>
            </a:lvl2pPr>
            <a:lvl3pPr>
              <a:defRPr b="0">
                <a:solidFill>
                  <a:schemeClr val="tx1"/>
                </a:solidFill>
                <a:latin typeface="+mn-lt"/>
              </a:defRPr>
            </a:lvl3pPr>
            <a:lvl4pPr>
              <a:defRPr b="0">
                <a:solidFill>
                  <a:schemeClr val="tx1"/>
                </a:solidFill>
                <a:latin typeface="+mn-lt"/>
              </a:defRPr>
            </a:lvl4pPr>
            <a:lvl5pPr>
              <a:defRPr b="0">
                <a:solidFill>
                  <a:schemeClr val="tx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95A684A-9788-4FEF-9C68-29AAF7C0D93B}" type="slidenum">
              <a:rPr lang="en-US"/>
              <a:pPr/>
              <a:t>‹#›</a:t>
            </a:fld>
            <a:endParaRPr lang="en-US"/>
          </a:p>
        </p:txBody>
      </p:sp>
    </p:spTree>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51816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685800" y="3681413"/>
            <a:ext cx="7772400" cy="1500187"/>
          </a:xfrm>
        </p:spPr>
        <p:txBody>
          <a:bodyPr anchor="b"/>
          <a:lstStyle>
            <a:lvl1pPr marL="0" indent="0" algn="l">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565D057-BB0A-45E5-8F50-F47C9C9AFC7B}" type="slidenum">
              <a:rPr lang="en-US"/>
              <a:pPr/>
              <a:t>‹#›</a:t>
            </a:fld>
            <a:endParaRPr lang="en-US"/>
          </a:p>
        </p:txBody>
      </p:sp>
    </p:spTree>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066800"/>
            <a:ext cx="37338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37338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741804C-2109-4E61-AD89-6C3DD5FCA98D}" type="slidenum">
              <a:rPr lang="en-US"/>
              <a:pPr/>
              <a:t>‹#›</a:t>
            </a:fld>
            <a:endParaRPr lang="en-US"/>
          </a:p>
        </p:txBody>
      </p:sp>
    </p:spTree>
  </p:cSld>
  <p:clrMapOvr>
    <a:masterClrMapping/>
  </p:clrMapOvr>
  <p:transition spd="med">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274638"/>
            <a:ext cx="76200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62000" y="1535113"/>
            <a:ext cx="3735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62000" y="2174875"/>
            <a:ext cx="3735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3736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3736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DB0249AF-5FF0-4572-BA07-4E3C4C81C08C}" type="slidenum">
              <a:rPr lang="en-US"/>
              <a:pPr/>
              <a:t>‹#›</a:t>
            </a:fld>
            <a:endParaRPr lang="en-US"/>
          </a:p>
        </p:txBody>
      </p:sp>
    </p:spTree>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FDBC48A-5EBD-4412-A65B-70471F2A2516}" type="slidenum">
              <a:rPr lang="en-US"/>
              <a:pPr/>
              <a:t>‹#›</a:t>
            </a:fld>
            <a:endParaRPr lang="en-US"/>
          </a:p>
        </p:txBody>
      </p:sp>
    </p:spTree>
  </p:cSld>
  <p:clrMapOvr>
    <a:masterClrMapping/>
  </p:clrMapOvr>
  <p:transition spd="med">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287226BF-346A-4D39-BBD7-F96B683AC4D7}" type="slidenum">
              <a:rPr lang="en-US"/>
              <a:pPr/>
              <a:t>‹#›</a:t>
            </a:fld>
            <a:endParaRPr lang="en-US"/>
          </a:p>
        </p:txBody>
      </p:sp>
    </p:spTree>
  </p:cSld>
  <p:clrMapOvr>
    <a:masterClrMapping/>
  </p:clrMapOvr>
  <p:transition spd="med">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463DA32-B62D-4182-BE26-E16636D2106E}" type="slidenum">
              <a:rPr lang="en-US"/>
              <a:pPr/>
              <a:t>‹#›</a:t>
            </a:fld>
            <a:endParaRPr lang="en-US"/>
          </a:p>
        </p:txBody>
      </p:sp>
    </p:spTree>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0" y="609600"/>
            <a:ext cx="76962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27" name="Rectangle 3"/>
          <p:cNvSpPr>
            <a:spLocks noGrp="1" noChangeArrowheads="1"/>
          </p:cNvSpPr>
          <p:nvPr>
            <p:ph type="body" idx="1"/>
          </p:nvPr>
        </p:nvSpPr>
        <p:spPr bwMode="auto">
          <a:xfrm>
            <a:off x="762000" y="1143000"/>
            <a:ext cx="7696200" cy="5181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28" name="Rectangle 4"/>
          <p:cNvSpPr>
            <a:spLocks noGrp="1" noChangeArrowheads="1"/>
          </p:cNvSpPr>
          <p:nvPr>
            <p:ph type="dt" sz="half" idx="2"/>
          </p:nvPr>
        </p:nvSpPr>
        <p:spPr bwMode="auto">
          <a:xfrm>
            <a:off x="0" y="6661150"/>
            <a:ext cx="2133600"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b="1">
                <a:solidFill>
                  <a:schemeClr val="bg1"/>
                </a:solidFill>
                <a:latin typeface="+mn-lt"/>
              </a:defRPr>
            </a:lvl1pPr>
          </a:lstStyle>
          <a:p>
            <a:endParaRPr lang="en-US"/>
          </a:p>
        </p:txBody>
      </p:sp>
      <p:sp>
        <p:nvSpPr>
          <p:cNvPr id="1029" name="Rectangle 5"/>
          <p:cNvSpPr>
            <a:spLocks noGrp="1" noChangeArrowheads="1"/>
          </p:cNvSpPr>
          <p:nvPr>
            <p:ph type="ftr" sz="quarter" idx="3"/>
          </p:nvPr>
        </p:nvSpPr>
        <p:spPr bwMode="auto">
          <a:xfrm>
            <a:off x="3124200" y="6689725"/>
            <a:ext cx="2895600" cy="168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800" b="1">
                <a:solidFill>
                  <a:schemeClr val="bg1"/>
                </a:solidFill>
                <a:latin typeface="+mn-lt"/>
              </a:defRPr>
            </a:lvl1pPr>
          </a:lstStyle>
          <a:p>
            <a:endParaRPr lang="en-US"/>
          </a:p>
        </p:txBody>
      </p:sp>
      <p:sp>
        <p:nvSpPr>
          <p:cNvPr id="1030" name="Rectangle 6"/>
          <p:cNvSpPr>
            <a:spLocks noGrp="1" noChangeArrowheads="1"/>
          </p:cNvSpPr>
          <p:nvPr>
            <p:ph type="sldNum" sz="quarter" idx="4"/>
          </p:nvPr>
        </p:nvSpPr>
        <p:spPr bwMode="auto">
          <a:xfrm>
            <a:off x="7010400" y="6689725"/>
            <a:ext cx="2133600" cy="136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b="1">
                <a:solidFill>
                  <a:schemeClr val="bg1"/>
                </a:solidFill>
                <a:latin typeface="+mn-lt"/>
              </a:defRPr>
            </a:lvl1pPr>
          </a:lstStyle>
          <a:p>
            <a:fld id="{94EE2958-4C1C-48C0-A3E8-F107B020D73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spd="med">
    <p:fade thruBlk="1"/>
  </p:transition>
  <p:txStyles>
    <p:titleStyle>
      <a:lvl1pPr algn="l" rtl="0" eaLnBrk="1" fontAlgn="base" hangingPunct="1">
        <a:spcBef>
          <a:spcPct val="0"/>
        </a:spcBef>
        <a:spcAft>
          <a:spcPct val="0"/>
        </a:spcAft>
        <a:defRPr sz="3600">
          <a:solidFill>
            <a:schemeClr val="accent1">
              <a:lumMod val="75000"/>
            </a:schemeClr>
          </a:solidFill>
          <a:latin typeface="+mj-lt"/>
          <a:ea typeface="+mj-ea"/>
          <a:cs typeface="+mj-cs"/>
        </a:defRPr>
      </a:lvl1pPr>
      <a:lvl2pPr algn="l" rtl="0" eaLnBrk="1" fontAlgn="base" hangingPunct="1">
        <a:spcBef>
          <a:spcPct val="0"/>
        </a:spcBef>
        <a:spcAft>
          <a:spcPct val="0"/>
        </a:spcAft>
        <a:defRPr sz="3600">
          <a:solidFill>
            <a:schemeClr val="tx1"/>
          </a:solidFill>
          <a:latin typeface="Impact" pitchFamily="34" charset="0"/>
        </a:defRPr>
      </a:lvl2pPr>
      <a:lvl3pPr algn="l" rtl="0" eaLnBrk="1" fontAlgn="base" hangingPunct="1">
        <a:spcBef>
          <a:spcPct val="0"/>
        </a:spcBef>
        <a:spcAft>
          <a:spcPct val="0"/>
        </a:spcAft>
        <a:defRPr sz="3600">
          <a:solidFill>
            <a:schemeClr val="tx1"/>
          </a:solidFill>
          <a:latin typeface="Impact" pitchFamily="34" charset="0"/>
        </a:defRPr>
      </a:lvl3pPr>
      <a:lvl4pPr algn="l" rtl="0" eaLnBrk="1" fontAlgn="base" hangingPunct="1">
        <a:spcBef>
          <a:spcPct val="0"/>
        </a:spcBef>
        <a:spcAft>
          <a:spcPct val="0"/>
        </a:spcAft>
        <a:defRPr sz="3600">
          <a:solidFill>
            <a:schemeClr val="tx1"/>
          </a:solidFill>
          <a:latin typeface="Impact" pitchFamily="34" charset="0"/>
        </a:defRPr>
      </a:lvl4pPr>
      <a:lvl5pPr algn="l" rtl="0" eaLnBrk="1" fontAlgn="base" hangingPunct="1">
        <a:spcBef>
          <a:spcPct val="0"/>
        </a:spcBef>
        <a:spcAft>
          <a:spcPct val="0"/>
        </a:spcAft>
        <a:defRPr sz="3600">
          <a:solidFill>
            <a:schemeClr val="tx1"/>
          </a:solidFill>
          <a:latin typeface="Impact" pitchFamily="34" charset="0"/>
        </a:defRPr>
      </a:lvl5pPr>
      <a:lvl6pPr marL="457200" algn="l" rtl="0" eaLnBrk="1" fontAlgn="base" hangingPunct="1">
        <a:spcBef>
          <a:spcPct val="0"/>
        </a:spcBef>
        <a:spcAft>
          <a:spcPct val="0"/>
        </a:spcAft>
        <a:defRPr sz="3600">
          <a:solidFill>
            <a:schemeClr val="tx1"/>
          </a:solidFill>
          <a:latin typeface="Impact" pitchFamily="34" charset="0"/>
        </a:defRPr>
      </a:lvl6pPr>
      <a:lvl7pPr marL="914400" algn="l" rtl="0" eaLnBrk="1" fontAlgn="base" hangingPunct="1">
        <a:spcBef>
          <a:spcPct val="0"/>
        </a:spcBef>
        <a:spcAft>
          <a:spcPct val="0"/>
        </a:spcAft>
        <a:defRPr sz="3600">
          <a:solidFill>
            <a:schemeClr val="tx1"/>
          </a:solidFill>
          <a:latin typeface="Impact" pitchFamily="34" charset="0"/>
        </a:defRPr>
      </a:lvl7pPr>
      <a:lvl8pPr marL="1371600" algn="l" rtl="0" eaLnBrk="1" fontAlgn="base" hangingPunct="1">
        <a:spcBef>
          <a:spcPct val="0"/>
        </a:spcBef>
        <a:spcAft>
          <a:spcPct val="0"/>
        </a:spcAft>
        <a:defRPr sz="3600">
          <a:solidFill>
            <a:schemeClr val="tx1"/>
          </a:solidFill>
          <a:latin typeface="Impact" pitchFamily="34" charset="0"/>
        </a:defRPr>
      </a:lvl8pPr>
      <a:lvl9pPr marL="1828800" algn="l" rtl="0" eaLnBrk="1" fontAlgn="base" hangingPunct="1">
        <a:spcBef>
          <a:spcPct val="0"/>
        </a:spcBef>
        <a:spcAft>
          <a:spcPct val="0"/>
        </a:spcAft>
        <a:defRPr sz="3600">
          <a:solidFill>
            <a:schemeClr val="tx1"/>
          </a:solidFill>
          <a:latin typeface="Impact" pitchFamily="34" charset="0"/>
        </a:defRPr>
      </a:lvl9pPr>
    </p:titleStyle>
    <p:bodyStyle>
      <a:lvl1pPr marL="342900" indent="-342900" algn="l" rtl="0" eaLnBrk="1" fontAlgn="base" hangingPunct="1">
        <a:spcBef>
          <a:spcPct val="20000"/>
        </a:spcBef>
        <a:spcAft>
          <a:spcPct val="0"/>
        </a:spcAft>
        <a:buSzPct val="200000"/>
        <a:defRPr sz="2400" b="1">
          <a:solidFill>
            <a:schemeClr val="accent1">
              <a:lumMod val="75000"/>
            </a:schemeClr>
          </a:solidFill>
          <a:latin typeface="+mn-lt"/>
          <a:ea typeface="+mn-ea"/>
          <a:cs typeface="+mn-cs"/>
        </a:defRPr>
      </a:lvl1pPr>
      <a:lvl2pPr marL="742950" indent="-285750" algn="l" rtl="0" eaLnBrk="1" fontAlgn="base" hangingPunct="1">
        <a:spcBef>
          <a:spcPct val="20000"/>
        </a:spcBef>
        <a:spcAft>
          <a:spcPct val="0"/>
        </a:spcAft>
        <a:buSzPct val="200000"/>
        <a:defRPr sz="2000" b="1">
          <a:solidFill>
            <a:schemeClr val="accent1">
              <a:lumMod val="75000"/>
            </a:schemeClr>
          </a:solidFill>
          <a:latin typeface="+mn-lt"/>
        </a:defRPr>
      </a:lvl2pPr>
      <a:lvl3pPr marL="1143000" indent="-228600" algn="l" rtl="0" eaLnBrk="1" fontAlgn="base" hangingPunct="1">
        <a:spcBef>
          <a:spcPct val="20000"/>
        </a:spcBef>
        <a:spcAft>
          <a:spcPct val="0"/>
        </a:spcAft>
        <a:buSzPct val="200000"/>
        <a:defRPr b="1">
          <a:solidFill>
            <a:schemeClr val="accent1">
              <a:lumMod val="75000"/>
            </a:schemeClr>
          </a:solidFill>
          <a:latin typeface="+mn-lt"/>
        </a:defRPr>
      </a:lvl3pPr>
      <a:lvl4pPr marL="1600200" indent="-228600" algn="l" rtl="0" eaLnBrk="1" fontAlgn="base" hangingPunct="1">
        <a:spcBef>
          <a:spcPct val="20000"/>
        </a:spcBef>
        <a:spcAft>
          <a:spcPct val="0"/>
        </a:spcAft>
        <a:buSzPct val="200000"/>
        <a:defRPr sz="1600" b="1">
          <a:solidFill>
            <a:schemeClr val="accent1">
              <a:lumMod val="75000"/>
            </a:schemeClr>
          </a:solidFill>
          <a:latin typeface="+mn-lt"/>
        </a:defRPr>
      </a:lvl4pPr>
      <a:lvl5pPr marL="2057400" indent="-228600" algn="l" rtl="0" eaLnBrk="1" fontAlgn="base" hangingPunct="1">
        <a:spcBef>
          <a:spcPct val="20000"/>
        </a:spcBef>
        <a:spcAft>
          <a:spcPct val="0"/>
        </a:spcAft>
        <a:buSzPct val="200000"/>
        <a:defRPr sz="1600" b="1">
          <a:solidFill>
            <a:schemeClr val="accent1">
              <a:lumMod val="75000"/>
            </a:schemeClr>
          </a:solidFill>
          <a:latin typeface="+mn-lt"/>
        </a:defRPr>
      </a:lvl5pPr>
      <a:lvl6pPr marL="2514600" indent="-228600" algn="l" rtl="0" eaLnBrk="1" fontAlgn="base" hangingPunct="1">
        <a:spcBef>
          <a:spcPct val="20000"/>
        </a:spcBef>
        <a:spcAft>
          <a:spcPct val="0"/>
        </a:spcAft>
        <a:buSzPct val="200000"/>
        <a:defRPr sz="1600" b="1">
          <a:solidFill>
            <a:schemeClr val="tx1"/>
          </a:solidFill>
          <a:latin typeface="+mn-lt"/>
        </a:defRPr>
      </a:lvl6pPr>
      <a:lvl7pPr marL="2971800" indent="-228600" algn="l" rtl="0" eaLnBrk="1" fontAlgn="base" hangingPunct="1">
        <a:spcBef>
          <a:spcPct val="20000"/>
        </a:spcBef>
        <a:spcAft>
          <a:spcPct val="0"/>
        </a:spcAft>
        <a:buSzPct val="200000"/>
        <a:defRPr sz="1600" b="1">
          <a:solidFill>
            <a:schemeClr val="tx1"/>
          </a:solidFill>
          <a:latin typeface="+mn-lt"/>
        </a:defRPr>
      </a:lvl7pPr>
      <a:lvl8pPr marL="3429000" indent="-228600" algn="l" rtl="0" eaLnBrk="1" fontAlgn="base" hangingPunct="1">
        <a:spcBef>
          <a:spcPct val="20000"/>
        </a:spcBef>
        <a:spcAft>
          <a:spcPct val="0"/>
        </a:spcAft>
        <a:buSzPct val="200000"/>
        <a:defRPr sz="1600" b="1">
          <a:solidFill>
            <a:schemeClr val="tx1"/>
          </a:solidFill>
          <a:latin typeface="+mn-lt"/>
        </a:defRPr>
      </a:lvl8pPr>
      <a:lvl9pPr marL="3886200" indent="-228600" algn="l" rtl="0" eaLnBrk="1" fontAlgn="base" hangingPunct="1">
        <a:spcBef>
          <a:spcPct val="20000"/>
        </a:spcBef>
        <a:spcAft>
          <a:spcPct val="0"/>
        </a:spcAft>
        <a:buSzPct val="200000"/>
        <a:defRPr sz="16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animationfactory.com/"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dirty="0" smtClean="0"/>
              <a:t>Copyrights &amp; Wrongs</a:t>
            </a:r>
            <a:endParaRPr lang="en-US" dirty="0"/>
          </a:p>
        </p:txBody>
      </p:sp>
      <p:sp>
        <p:nvSpPr>
          <p:cNvPr id="7" name="Subtitle 6"/>
          <p:cNvSpPr>
            <a:spLocks noGrp="1"/>
          </p:cNvSpPr>
          <p:nvPr>
            <p:ph type="subTitle" idx="1"/>
          </p:nvPr>
        </p:nvSpPr>
        <p:spPr>
          <a:xfrm>
            <a:off x="12032" y="5943600"/>
            <a:ext cx="9144000" cy="914400"/>
          </a:xfrm>
        </p:spPr>
        <p:txBody>
          <a:bodyPr/>
          <a:lstStyle/>
          <a:p>
            <a:r>
              <a:rPr lang="en-US" dirty="0" smtClean="0"/>
              <a:t>Making responsible choices when using other people’s work.</a:t>
            </a:r>
            <a:endParaRPr lang="en-US" dirty="0"/>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solidFill>
                  <a:schemeClr val="accent1">
                    <a:lumMod val="50000"/>
                  </a:schemeClr>
                </a:solidFill>
              </a:rPr>
              <a:t>What is Creative Commons?</a:t>
            </a:r>
            <a:endParaRPr lang="en-US" dirty="0">
              <a:solidFill>
                <a:schemeClr val="accent1">
                  <a:lumMod val="50000"/>
                </a:schemeClr>
              </a:solidFill>
            </a:endParaRPr>
          </a:p>
        </p:txBody>
      </p:sp>
      <p:sp>
        <p:nvSpPr>
          <p:cNvPr id="11" name="Content Placeholder 10"/>
          <p:cNvSpPr>
            <a:spLocks noGrp="1"/>
          </p:cNvSpPr>
          <p:nvPr>
            <p:ph idx="1"/>
          </p:nvPr>
        </p:nvSpPr>
        <p:spPr/>
        <p:txBody>
          <a:bodyPr/>
          <a:lstStyle/>
          <a:p>
            <a:r>
              <a:rPr lang="en-US" sz="3600" dirty="0" smtClean="0">
                <a:solidFill>
                  <a:schemeClr val="accent1">
                    <a:lumMod val="50000"/>
                  </a:schemeClr>
                </a:solidFill>
              </a:rPr>
              <a:t>A </a:t>
            </a:r>
            <a:r>
              <a:rPr lang="en-US" sz="3600" dirty="0">
                <a:solidFill>
                  <a:schemeClr val="accent1">
                    <a:lumMod val="50000"/>
                  </a:schemeClr>
                </a:solidFill>
              </a:rPr>
              <a:t>kind of </a:t>
            </a:r>
            <a:r>
              <a:rPr lang="en-US" sz="3600" dirty="0" smtClean="0">
                <a:solidFill>
                  <a:schemeClr val="accent1">
                    <a:lumMod val="50000"/>
                  </a:schemeClr>
                </a:solidFill>
              </a:rPr>
              <a:t>copyright </a:t>
            </a:r>
            <a:r>
              <a:rPr lang="en-US" sz="3600" dirty="0">
                <a:solidFill>
                  <a:schemeClr val="accent1">
                    <a:lumMod val="50000"/>
                  </a:schemeClr>
                </a:solidFill>
              </a:rPr>
              <a:t>that makes it easy for </a:t>
            </a:r>
            <a:r>
              <a:rPr lang="en-US" sz="3600" dirty="0" smtClean="0">
                <a:solidFill>
                  <a:schemeClr val="accent1">
                    <a:lumMod val="50000"/>
                  </a:schemeClr>
                </a:solidFill>
              </a:rPr>
              <a:t>people </a:t>
            </a:r>
            <a:r>
              <a:rPr lang="en-US" sz="3600" dirty="0">
                <a:solidFill>
                  <a:schemeClr val="accent1">
                    <a:lumMod val="50000"/>
                  </a:schemeClr>
                </a:solidFill>
              </a:rPr>
              <a:t>to copy, share, and build </a:t>
            </a:r>
            <a:r>
              <a:rPr lang="en-US" sz="3600" dirty="0" smtClean="0">
                <a:solidFill>
                  <a:schemeClr val="accent1">
                    <a:lumMod val="50000"/>
                  </a:schemeClr>
                </a:solidFill>
              </a:rPr>
              <a:t>on </a:t>
            </a:r>
            <a:r>
              <a:rPr lang="en-US" sz="3600" dirty="0">
                <a:solidFill>
                  <a:schemeClr val="accent1">
                    <a:lumMod val="50000"/>
                  </a:schemeClr>
                </a:solidFill>
              </a:rPr>
              <a:t>someone’s creative work—as </a:t>
            </a:r>
            <a:r>
              <a:rPr lang="en-US" sz="3600" dirty="0" smtClean="0">
                <a:solidFill>
                  <a:schemeClr val="accent1">
                    <a:lumMod val="50000"/>
                  </a:schemeClr>
                </a:solidFill>
              </a:rPr>
              <a:t>long </a:t>
            </a:r>
            <a:r>
              <a:rPr lang="en-US" sz="3600" dirty="0">
                <a:solidFill>
                  <a:schemeClr val="accent1">
                    <a:lumMod val="50000"/>
                  </a:schemeClr>
                </a:solidFill>
              </a:rPr>
              <a:t>as they give the creator credit </a:t>
            </a:r>
            <a:r>
              <a:rPr lang="en-US" sz="3600" dirty="0" smtClean="0">
                <a:solidFill>
                  <a:schemeClr val="accent1">
                    <a:lumMod val="50000"/>
                  </a:schemeClr>
                </a:solidFill>
              </a:rPr>
              <a:t>for </a:t>
            </a:r>
            <a:r>
              <a:rPr lang="en-US" sz="3600" dirty="0" smtClean="0">
                <a:solidFill>
                  <a:schemeClr val="accent1">
                    <a:lumMod val="50000"/>
                  </a:schemeClr>
                </a:solidFill>
              </a:rPr>
              <a:t>it.</a:t>
            </a:r>
            <a:endParaRPr lang="en-US" sz="3600" dirty="0" smtClean="0">
              <a:solidFill>
                <a:schemeClr val="accent1">
                  <a:lumMod val="50000"/>
                </a:schemeClr>
              </a:solidFill>
            </a:endParaRPr>
          </a:p>
          <a:p>
            <a:endParaRPr lang="en-US" sz="3200" dirty="0">
              <a:solidFill>
                <a:schemeClr val="accent1">
                  <a:lumMod val="50000"/>
                </a:schemeClr>
              </a:solidFill>
            </a:endParaRPr>
          </a:p>
          <a:p>
            <a:endParaRPr lang="en-US" sz="3200" dirty="0" smtClean="0">
              <a:solidFill>
                <a:schemeClr val="accent1">
                  <a:lumMod val="50000"/>
                </a:schemeClr>
              </a:solidFill>
            </a:endParaRPr>
          </a:p>
          <a:p>
            <a:endParaRPr lang="en-US" dirty="0"/>
          </a:p>
        </p:txBody>
      </p:sp>
      <p:pic>
        <p:nvPicPr>
          <p:cNvPr id="8195" name="Picture 3" descr="C:\Documents and Settings\05467\Local Settings\Temporary Internet Files\Content.IE5\UD3Y3Q35\MC900389276[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3810000"/>
            <a:ext cx="1727302" cy="183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665759"/>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solidFill>
                  <a:schemeClr val="accent1">
                    <a:lumMod val="50000"/>
                  </a:schemeClr>
                </a:solidFill>
              </a:rPr>
              <a:t>How can it be used?</a:t>
            </a:r>
            <a:endParaRPr lang="en-US" dirty="0">
              <a:solidFill>
                <a:schemeClr val="accent1">
                  <a:lumMod val="50000"/>
                </a:schemeClr>
              </a:solidFill>
            </a:endParaRPr>
          </a:p>
        </p:txBody>
      </p:sp>
      <p:sp>
        <p:nvSpPr>
          <p:cNvPr id="11" name="Content Placeholder 10"/>
          <p:cNvSpPr>
            <a:spLocks noGrp="1"/>
          </p:cNvSpPr>
          <p:nvPr>
            <p:ph idx="1"/>
          </p:nvPr>
        </p:nvSpPr>
        <p:spPr/>
        <p:txBody>
          <a:bodyPr/>
          <a:lstStyle/>
          <a:p>
            <a:r>
              <a:rPr lang="en-US" sz="3200" b="1" dirty="0" smtClean="0">
                <a:solidFill>
                  <a:schemeClr val="accent1">
                    <a:lumMod val="50000"/>
                  </a:schemeClr>
                </a:solidFill>
              </a:rPr>
              <a:t>Fair </a:t>
            </a:r>
            <a:r>
              <a:rPr lang="en-US" sz="3200" b="1" dirty="0">
                <a:solidFill>
                  <a:schemeClr val="accent1">
                    <a:lumMod val="50000"/>
                  </a:schemeClr>
                </a:solidFill>
              </a:rPr>
              <a:t>use </a:t>
            </a:r>
            <a:r>
              <a:rPr lang="en-US" sz="3200" dirty="0">
                <a:solidFill>
                  <a:schemeClr val="accent1">
                    <a:lumMod val="50000"/>
                  </a:schemeClr>
                </a:solidFill>
              </a:rPr>
              <a:t>allows them to use only a small part of someone else’s </a:t>
            </a:r>
            <a:r>
              <a:rPr lang="en-US" sz="3200" b="1" dirty="0">
                <a:solidFill>
                  <a:schemeClr val="accent1">
                    <a:lumMod val="50000"/>
                  </a:schemeClr>
                </a:solidFill>
              </a:rPr>
              <a:t>creative work </a:t>
            </a:r>
            <a:r>
              <a:rPr lang="en-US" sz="3200" dirty="0">
                <a:solidFill>
                  <a:schemeClr val="accent1">
                    <a:lumMod val="50000"/>
                  </a:schemeClr>
                </a:solidFill>
              </a:rPr>
              <a:t>as part of something new</a:t>
            </a:r>
            <a:r>
              <a:rPr lang="en-US" sz="3200" dirty="0" smtClean="0">
                <a:solidFill>
                  <a:schemeClr val="accent1">
                    <a:lumMod val="50000"/>
                  </a:schemeClr>
                </a:solidFill>
              </a:rPr>
              <a:t>.</a:t>
            </a:r>
          </a:p>
          <a:p>
            <a:r>
              <a:rPr lang="en-US" sz="3200" dirty="0" smtClean="0">
                <a:solidFill>
                  <a:schemeClr val="accent1">
                    <a:lumMod val="50000"/>
                  </a:schemeClr>
                </a:solidFill>
              </a:rPr>
              <a:t>The </a:t>
            </a:r>
            <a:r>
              <a:rPr lang="en-US" sz="3200" dirty="0">
                <a:solidFill>
                  <a:schemeClr val="accent1">
                    <a:lumMod val="50000"/>
                  </a:schemeClr>
                </a:solidFill>
              </a:rPr>
              <a:t>work </a:t>
            </a:r>
            <a:r>
              <a:rPr lang="en-US" sz="3200" dirty="0" smtClean="0">
                <a:solidFill>
                  <a:schemeClr val="accent1">
                    <a:lumMod val="50000"/>
                  </a:schemeClr>
                </a:solidFill>
              </a:rPr>
              <a:t>cannot </a:t>
            </a:r>
            <a:r>
              <a:rPr lang="en-US" sz="3200" dirty="0">
                <a:solidFill>
                  <a:schemeClr val="accent1">
                    <a:lumMod val="50000"/>
                  </a:schemeClr>
                </a:solidFill>
              </a:rPr>
              <a:t>be used for </a:t>
            </a:r>
            <a:r>
              <a:rPr lang="en-US" sz="3200" b="1" dirty="0">
                <a:solidFill>
                  <a:schemeClr val="accent1">
                    <a:lumMod val="50000"/>
                  </a:schemeClr>
                </a:solidFill>
              </a:rPr>
              <a:t>commercial purposes</a:t>
            </a:r>
            <a:r>
              <a:rPr lang="en-US" sz="3200" dirty="0">
                <a:solidFill>
                  <a:schemeClr val="accent1">
                    <a:lumMod val="50000"/>
                  </a:schemeClr>
                </a:solidFill>
              </a:rPr>
              <a:t>, </a:t>
            </a:r>
            <a:r>
              <a:rPr lang="en-US" sz="3200" dirty="0" smtClean="0">
                <a:solidFill>
                  <a:schemeClr val="accent1">
                    <a:lumMod val="50000"/>
                  </a:schemeClr>
                </a:solidFill>
              </a:rPr>
              <a:t>&amp; </a:t>
            </a:r>
            <a:r>
              <a:rPr lang="en-US" sz="3200" dirty="0">
                <a:solidFill>
                  <a:schemeClr val="accent1">
                    <a:lumMod val="50000"/>
                  </a:schemeClr>
                </a:solidFill>
              </a:rPr>
              <a:t>it can only be used in certain ways, which include</a:t>
            </a:r>
            <a:r>
              <a:rPr lang="en-US" sz="3200" dirty="0" smtClean="0">
                <a:solidFill>
                  <a:schemeClr val="accent1">
                    <a:lumMod val="50000"/>
                  </a:schemeClr>
                </a:solidFill>
              </a:rPr>
              <a:t>:</a:t>
            </a:r>
          </a:p>
          <a:p>
            <a:pPr marL="1257300" lvl="2" indent="-457200">
              <a:buFont typeface="Arial" pitchFamily="34" charset="0"/>
              <a:buChar char="•"/>
            </a:pPr>
            <a:r>
              <a:rPr lang="en-US" sz="2600" dirty="0" smtClean="0">
                <a:solidFill>
                  <a:schemeClr val="accent1">
                    <a:lumMod val="50000"/>
                  </a:schemeClr>
                </a:solidFill>
              </a:rPr>
              <a:t>Schoolwork &amp; education</a:t>
            </a:r>
          </a:p>
          <a:p>
            <a:pPr marL="1257300" lvl="2" indent="-457200">
              <a:buFont typeface="Arial" pitchFamily="34" charset="0"/>
              <a:buChar char="•"/>
            </a:pPr>
            <a:r>
              <a:rPr lang="en-US" sz="2600" dirty="0" smtClean="0">
                <a:solidFill>
                  <a:schemeClr val="accent1">
                    <a:lumMod val="50000"/>
                  </a:schemeClr>
                </a:solidFill>
              </a:rPr>
              <a:t>News reporting</a:t>
            </a:r>
          </a:p>
          <a:p>
            <a:pPr marL="1257300" lvl="2" indent="-457200">
              <a:buFont typeface="Arial" pitchFamily="34" charset="0"/>
              <a:buChar char="•"/>
            </a:pPr>
            <a:r>
              <a:rPr lang="en-US" sz="2600" dirty="0" smtClean="0">
                <a:solidFill>
                  <a:schemeClr val="accent1">
                    <a:lumMod val="50000"/>
                  </a:schemeClr>
                </a:solidFill>
              </a:rPr>
              <a:t>Criticism or social commentary</a:t>
            </a:r>
          </a:p>
          <a:p>
            <a:pPr marL="1257300" lvl="2" indent="-457200">
              <a:buFont typeface="Arial" pitchFamily="34" charset="0"/>
              <a:buChar char="•"/>
            </a:pPr>
            <a:r>
              <a:rPr lang="en-US" sz="2600" dirty="0" smtClean="0">
                <a:solidFill>
                  <a:schemeClr val="accent1">
                    <a:lumMod val="50000"/>
                  </a:schemeClr>
                </a:solidFill>
              </a:rPr>
              <a:t>Comedy or parody</a:t>
            </a:r>
            <a:endParaRPr lang="en-US" sz="2600" dirty="0">
              <a:solidFill>
                <a:schemeClr val="accent1">
                  <a:lumMod val="50000"/>
                </a:schemeClr>
              </a:solidFill>
            </a:endParaRPr>
          </a:p>
          <a:p>
            <a:endParaRPr lang="en-US" sz="3200" dirty="0">
              <a:solidFill>
                <a:schemeClr val="accent1">
                  <a:lumMod val="50000"/>
                </a:schemeClr>
              </a:solidFill>
            </a:endParaRPr>
          </a:p>
          <a:p>
            <a:endParaRPr lang="en-US" sz="3200" dirty="0" smtClean="0">
              <a:solidFill>
                <a:schemeClr val="accent1">
                  <a:lumMod val="50000"/>
                </a:schemeClr>
              </a:solidFill>
            </a:endParaRPr>
          </a:p>
          <a:p>
            <a:endParaRPr lang="en-US" dirty="0"/>
          </a:p>
        </p:txBody>
      </p:sp>
    </p:spTree>
    <p:extLst>
      <p:ext uri="{BB962C8B-B14F-4D97-AF65-F5344CB8AC3E}">
        <p14:creationId xmlns:p14="http://schemas.microsoft.com/office/powerpoint/2010/main" val="3200269670"/>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762000" y="609600"/>
            <a:ext cx="7696200" cy="914400"/>
          </a:xfrm>
        </p:spPr>
        <p:txBody>
          <a:bodyPr/>
          <a:lstStyle/>
          <a:p>
            <a:r>
              <a:rPr lang="en-US" dirty="0" smtClean="0">
                <a:solidFill>
                  <a:schemeClr val="accent1">
                    <a:lumMod val="50000"/>
                  </a:schemeClr>
                </a:solidFill>
              </a:rPr>
              <a:t>What if…scenario?</a:t>
            </a:r>
            <a:endParaRPr lang="en-US" dirty="0">
              <a:solidFill>
                <a:schemeClr val="accent1">
                  <a:lumMod val="50000"/>
                </a:schemeClr>
              </a:solidFill>
            </a:endParaRPr>
          </a:p>
        </p:txBody>
      </p:sp>
      <p:sp>
        <p:nvSpPr>
          <p:cNvPr id="11" name="Content Placeholder 10"/>
          <p:cNvSpPr>
            <a:spLocks noGrp="1"/>
          </p:cNvSpPr>
          <p:nvPr>
            <p:ph idx="1"/>
          </p:nvPr>
        </p:nvSpPr>
        <p:spPr>
          <a:xfrm>
            <a:off x="762000" y="1676400"/>
            <a:ext cx="7696200" cy="4648200"/>
          </a:xfrm>
        </p:spPr>
        <p:txBody>
          <a:bodyPr/>
          <a:lstStyle/>
          <a:p>
            <a:pPr marL="457200" indent="-457200">
              <a:buFont typeface="Arial" pitchFamily="34" charset="0"/>
              <a:buChar char="•"/>
            </a:pPr>
            <a:r>
              <a:rPr lang="en-US" sz="4000" b="1" dirty="0" smtClean="0">
                <a:solidFill>
                  <a:schemeClr val="accent1">
                    <a:lumMod val="50000"/>
                  </a:schemeClr>
                </a:solidFill>
              </a:rPr>
              <a:t>Copyright</a:t>
            </a:r>
          </a:p>
          <a:p>
            <a:pPr marL="457200" indent="-457200">
              <a:buFont typeface="Arial" pitchFamily="34" charset="0"/>
              <a:buChar char="•"/>
            </a:pPr>
            <a:r>
              <a:rPr lang="en-US" sz="4000" b="1" dirty="0" smtClean="0">
                <a:solidFill>
                  <a:schemeClr val="accent1">
                    <a:lumMod val="50000"/>
                  </a:schemeClr>
                </a:solidFill>
              </a:rPr>
              <a:t>Creative </a:t>
            </a:r>
            <a:r>
              <a:rPr lang="en-US" sz="4000" b="1" dirty="0">
                <a:solidFill>
                  <a:schemeClr val="accent1">
                    <a:lumMod val="50000"/>
                  </a:schemeClr>
                </a:solidFill>
              </a:rPr>
              <a:t>Commons </a:t>
            </a:r>
          </a:p>
          <a:p>
            <a:pPr marL="457200" indent="-457200">
              <a:buFont typeface="Arial" pitchFamily="34" charset="0"/>
              <a:buChar char="•"/>
            </a:pPr>
            <a:r>
              <a:rPr lang="en-US" sz="4000" b="1" dirty="0" smtClean="0">
                <a:solidFill>
                  <a:schemeClr val="accent1">
                    <a:lumMod val="50000"/>
                  </a:schemeClr>
                </a:solidFill>
              </a:rPr>
              <a:t>Public </a:t>
            </a:r>
            <a:r>
              <a:rPr lang="en-US" sz="4000" b="1" dirty="0">
                <a:solidFill>
                  <a:schemeClr val="accent1">
                    <a:lumMod val="50000"/>
                  </a:schemeClr>
                </a:solidFill>
              </a:rPr>
              <a:t>Domain</a:t>
            </a:r>
            <a:endParaRPr lang="en-US" sz="4000" b="1" dirty="0" smtClean="0">
              <a:solidFill>
                <a:schemeClr val="accent1">
                  <a:lumMod val="50000"/>
                </a:schemeClr>
              </a:solidFill>
            </a:endParaRPr>
          </a:p>
          <a:p>
            <a:endParaRPr lang="en-US" sz="3200" dirty="0" smtClean="0">
              <a:solidFill>
                <a:schemeClr val="accent1">
                  <a:lumMod val="50000"/>
                </a:schemeClr>
              </a:solidFill>
            </a:endParaRPr>
          </a:p>
          <a:p>
            <a:endParaRPr lang="en-US" dirty="0"/>
          </a:p>
        </p:txBody>
      </p:sp>
      <p:pic>
        <p:nvPicPr>
          <p:cNvPr id="9218" name="Picture 2" descr="C:\Documents and Settings\05467\Local Settings\Temporary Internet Files\Content.IE5\GM9JA6HB\MC900442072[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4117974"/>
            <a:ext cx="2664308" cy="190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917182"/>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solidFill>
                  <a:schemeClr val="accent1">
                    <a:lumMod val="50000"/>
                  </a:schemeClr>
                </a:solidFill>
              </a:rPr>
              <a:t>Copyright…</a:t>
            </a:r>
            <a:endParaRPr lang="en-US" dirty="0">
              <a:solidFill>
                <a:schemeClr val="accent1">
                  <a:lumMod val="50000"/>
                </a:schemeClr>
              </a:solidFill>
            </a:endParaRPr>
          </a:p>
        </p:txBody>
      </p:sp>
      <p:sp>
        <p:nvSpPr>
          <p:cNvPr id="11" name="Content Placeholder 10"/>
          <p:cNvSpPr>
            <a:spLocks noGrp="1"/>
          </p:cNvSpPr>
          <p:nvPr>
            <p:ph idx="1"/>
          </p:nvPr>
        </p:nvSpPr>
        <p:spPr>
          <a:xfrm>
            <a:off x="838200" y="1066800"/>
            <a:ext cx="7696200" cy="5181600"/>
          </a:xfrm>
        </p:spPr>
        <p:txBody>
          <a:bodyPr/>
          <a:lstStyle/>
          <a:p>
            <a:endParaRPr lang="en-US" sz="3200" dirty="0" smtClean="0">
              <a:solidFill>
                <a:schemeClr val="accent1">
                  <a:lumMod val="50000"/>
                </a:schemeClr>
              </a:solidFill>
            </a:endParaRPr>
          </a:p>
          <a:p>
            <a:r>
              <a:rPr lang="en-US" sz="3200" dirty="0" smtClean="0">
                <a:solidFill>
                  <a:schemeClr val="accent1">
                    <a:lumMod val="50000"/>
                  </a:schemeClr>
                </a:solidFill>
              </a:rPr>
              <a:t>A </a:t>
            </a:r>
            <a:r>
              <a:rPr lang="en-US" sz="3200" dirty="0">
                <a:solidFill>
                  <a:schemeClr val="accent1">
                    <a:lumMod val="50000"/>
                  </a:schemeClr>
                </a:solidFill>
              </a:rPr>
              <a:t>law that protects </a:t>
            </a:r>
            <a:r>
              <a:rPr lang="en-US" sz="3200" dirty="0" smtClean="0">
                <a:solidFill>
                  <a:schemeClr val="accent1">
                    <a:lumMod val="50000"/>
                  </a:schemeClr>
                </a:solidFill>
              </a:rPr>
              <a:t>a creator’s </a:t>
            </a:r>
            <a:r>
              <a:rPr lang="en-US" sz="3200" dirty="0">
                <a:solidFill>
                  <a:schemeClr val="accent1">
                    <a:lumMod val="50000"/>
                  </a:schemeClr>
                </a:solidFill>
              </a:rPr>
              <a:t>ownership of and </a:t>
            </a:r>
            <a:r>
              <a:rPr lang="en-US" sz="3200" dirty="0" smtClean="0">
                <a:solidFill>
                  <a:schemeClr val="accent1">
                    <a:lumMod val="50000"/>
                  </a:schemeClr>
                </a:solidFill>
              </a:rPr>
              <a:t>control over </a:t>
            </a:r>
            <a:r>
              <a:rPr lang="en-US" sz="3200" dirty="0">
                <a:solidFill>
                  <a:schemeClr val="accent1">
                    <a:lumMod val="50000"/>
                  </a:schemeClr>
                </a:solidFill>
              </a:rPr>
              <a:t>the work he or she </a:t>
            </a:r>
            <a:r>
              <a:rPr lang="en-US" sz="3200" dirty="0" smtClean="0">
                <a:solidFill>
                  <a:schemeClr val="accent1">
                    <a:lumMod val="50000"/>
                  </a:schemeClr>
                </a:solidFill>
              </a:rPr>
              <a:t>creates, requiring </a:t>
            </a:r>
            <a:r>
              <a:rPr lang="en-US" sz="3200" dirty="0">
                <a:solidFill>
                  <a:schemeClr val="accent1">
                    <a:lumMod val="50000"/>
                  </a:schemeClr>
                </a:solidFill>
              </a:rPr>
              <a:t>other people to get </a:t>
            </a:r>
            <a:r>
              <a:rPr lang="en-US" sz="3200" dirty="0" smtClean="0">
                <a:solidFill>
                  <a:schemeClr val="accent1">
                    <a:lumMod val="50000"/>
                  </a:schemeClr>
                </a:solidFill>
              </a:rPr>
              <a:t>the </a:t>
            </a:r>
            <a:r>
              <a:rPr lang="en-US" sz="3200" b="1" dirty="0" smtClean="0">
                <a:solidFill>
                  <a:schemeClr val="accent1">
                    <a:lumMod val="50000"/>
                  </a:schemeClr>
                </a:solidFill>
              </a:rPr>
              <a:t>creator’s </a:t>
            </a:r>
            <a:r>
              <a:rPr lang="en-US" sz="3200" b="1" dirty="0">
                <a:solidFill>
                  <a:schemeClr val="accent1">
                    <a:lumMod val="50000"/>
                  </a:schemeClr>
                </a:solidFill>
              </a:rPr>
              <a:t>permission </a:t>
            </a:r>
            <a:r>
              <a:rPr lang="en-US" sz="3200" dirty="0">
                <a:solidFill>
                  <a:schemeClr val="accent1">
                    <a:lumMod val="50000"/>
                  </a:schemeClr>
                </a:solidFill>
              </a:rPr>
              <a:t>before </a:t>
            </a:r>
            <a:r>
              <a:rPr lang="en-US" sz="3200" dirty="0" smtClean="0">
                <a:solidFill>
                  <a:schemeClr val="accent1">
                    <a:lumMod val="50000"/>
                  </a:schemeClr>
                </a:solidFill>
              </a:rPr>
              <a:t>they copy</a:t>
            </a:r>
            <a:r>
              <a:rPr lang="en-US" sz="3200" dirty="0">
                <a:solidFill>
                  <a:schemeClr val="accent1">
                    <a:lumMod val="50000"/>
                  </a:schemeClr>
                </a:solidFill>
              </a:rPr>
              <a:t>, share, or perform that </a:t>
            </a:r>
            <a:r>
              <a:rPr lang="en-US" sz="3200" dirty="0" smtClean="0">
                <a:solidFill>
                  <a:schemeClr val="accent1">
                    <a:lumMod val="50000"/>
                  </a:schemeClr>
                </a:solidFill>
              </a:rPr>
              <a:t>work.</a:t>
            </a:r>
            <a:endParaRPr lang="en-US" sz="3200" dirty="0">
              <a:solidFill>
                <a:schemeClr val="accent1">
                  <a:lumMod val="50000"/>
                </a:schemeClr>
              </a:solidFill>
            </a:endParaRPr>
          </a:p>
          <a:p>
            <a:endParaRPr lang="en-US" sz="3200" dirty="0" smtClean="0">
              <a:solidFill>
                <a:schemeClr val="accent1">
                  <a:lumMod val="50000"/>
                </a:schemeClr>
              </a:solidFill>
            </a:endParaRPr>
          </a:p>
          <a:p>
            <a:endParaRPr lang="en-US" dirty="0"/>
          </a:p>
        </p:txBody>
      </p:sp>
      <p:pic>
        <p:nvPicPr>
          <p:cNvPr id="10242" name="Picture 2" descr="C:\Documents and Settings\05467\Local Settings\Temporary Internet Files\Content.IE5\GM9JA6HB\MC90035170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6646" y="4350686"/>
            <a:ext cx="1584356" cy="1795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475604"/>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solidFill>
                  <a:schemeClr val="accent1">
                    <a:lumMod val="50000"/>
                  </a:schemeClr>
                </a:solidFill>
              </a:rPr>
              <a:t>Creative Commons…</a:t>
            </a:r>
            <a:endParaRPr lang="en-US" dirty="0">
              <a:solidFill>
                <a:schemeClr val="accent1">
                  <a:lumMod val="50000"/>
                </a:schemeClr>
              </a:solidFill>
            </a:endParaRPr>
          </a:p>
        </p:txBody>
      </p:sp>
      <p:sp>
        <p:nvSpPr>
          <p:cNvPr id="11" name="Content Placeholder 10"/>
          <p:cNvSpPr>
            <a:spLocks noGrp="1"/>
          </p:cNvSpPr>
          <p:nvPr>
            <p:ph idx="1"/>
          </p:nvPr>
        </p:nvSpPr>
        <p:spPr>
          <a:xfrm>
            <a:off x="838200" y="1143000"/>
            <a:ext cx="7696200" cy="5181600"/>
          </a:xfrm>
        </p:spPr>
        <p:txBody>
          <a:bodyPr/>
          <a:lstStyle/>
          <a:p>
            <a:r>
              <a:rPr lang="en-US" sz="3200" dirty="0">
                <a:solidFill>
                  <a:schemeClr val="accent1">
                    <a:lumMod val="50000"/>
                  </a:schemeClr>
                </a:solidFill>
              </a:rPr>
              <a:t>A</a:t>
            </a:r>
            <a:r>
              <a:rPr lang="en-US" sz="3200" dirty="0" smtClean="0">
                <a:solidFill>
                  <a:schemeClr val="accent1">
                    <a:lumMod val="50000"/>
                  </a:schemeClr>
                </a:solidFill>
              </a:rPr>
              <a:t> </a:t>
            </a:r>
            <a:r>
              <a:rPr lang="en-US" sz="3200" dirty="0">
                <a:solidFill>
                  <a:schemeClr val="accent1">
                    <a:lumMod val="50000"/>
                  </a:schemeClr>
                </a:solidFill>
              </a:rPr>
              <a:t>kind </a:t>
            </a:r>
            <a:r>
              <a:rPr lang="en-US" sz="3200" dirty="0" smtClean="0">
                <a:solidFill>
                  <a:schemeClr val="accent1">
                    <a:lumMod val="50000"/>
                  </a:schemeClr>
                </a:solidFill>
              </a:rPr>
              <a:t>of copyright </a:t>
            </a:r>
            <a:r>
              <a:rPr lang="en-US" sz="3200" dirty="0">
                <a:solidFill>
                  <a:schemeClr val="accent1">
                    <a:lumMod val="50000"/>
                  </a:schemeClr>
                </a:solidFill>
              </a:rPr>
              <a:t>that makes it easy </a:t>
            </a:r>
            <a:r>
              <a:rPr lang="en-US" sz="3200" dirty="0" smtClean="0">
                <a:solidFill>
                  <a:schemeClr val="accent1">
                    <a:lumMod val="50000"/>
                  </a:schemeClr>
                </a:solidFill>
              </a:rPr>
              <a:t>for people </a:t>
            </a:r>
            <a:r>
              <a:rPr lang="en-US" sz="3200" dirty="0">
                <a:solidFill>
                  <a:schemeClr val="accent1">
                    <a:lumMod val="50000"/>
                  </a:schemeClr>
                </a:solidFill>
              </a:rPr>
              <a:t>to copy, share, and </a:t>
            </a:r>
            <a:r>
              <a:rPr lang="en-US" sz="3200" dirty="0" smtClean="0">
                <a:solidFill>
                  <a:schemeClr val="accent1">
                    <a:lumMod val="50000"/>
                  </a:schemeClr>
                </a:solidFill>
              </a:rPr>
              <a:t>build on someone’s </a:t>
            </a:r>
            <a:r>
              <a:rPr lang="en-US" sz="3200" dirty="0">
                <a:solidFill>
                  <a:schemeClr val="accent1">
                    <a:lumMod val="50000"/>
                  </a:schemeClr>
                </a:solidFill>
              </a:rPr>
              <a:t>creative </a:t>
            </a:r>
            <a:r>
              <a:rPr lang="en-US" sz="3600" dirty="0" smtClean="0">
                <a:solidFill>
                  <a:schemeClr val="accent1">
                    <a:lumMod val="50000"/>
                  </a:schemeClr>
                </a:solidFill>
              </a:rPr>
              <a:t>work—</a:t>
            </a:r>
            <a:r>
              <a:rPr lang="en-US" sz="3600" b="1" dirty="0" smtClean="0">
                <a:solidFill>
                  <a:schemeClr val="accent1">
                    <a:lumMod val="50000"/>
                  </a:schemeClr>
                </a:solidFill>
              </a:rPr>
              <a:t>as long </a:t>
            </a:r>
            <a:r>
              <a:rPr lang="en-US" sz="3600" b="1" dirty="0">
                <a:solidFill>
                  <a:schemeClr val="accent1">
                    <a:lumMod val="50000"/>
                  </a:schemeClr>
                </a:solidFill>
              </a:rPr>
              <a:t>as they give the creator </a:t>
            </a:r>
            <a:r>
              <a:rPr lang="en-US" sz="3600" b="1" dirty="0" smtClean="0">
                <a:solidFill>
                  <a:schemeClr val="accent1">
                    <a:lumMod val="50000"/>
                  </a:schemeClr>
                </a:solidFill>
              </a:rPr>
              <a:t>credit for it</a:t>
            </a:r>
            <a:r>
              <a:rPr lang="en-US" sz="3600" dirty="0" smtClean="0">
                <a:solidFill>
                  <a:schemeClr val="accent1">
                    <a:lumMod val="50000"/>
                  </a:schemeClr>
                </a:solidFill>
              </a:rPr>
              <a:t>. </a:t>
            </a:r>
          </a:p>
          <a:p>
            <a:endParaRPr lang="en-US" sz="3600" b="1" dirty="0" smtClean="0">
              <a:solidFill>
                <a:schemeClr val="accent1">
                  <a:lumMod val="50000"/>
                </a:schemeClr>
              </a:solidFill>
            </a:endParaRPr>
          </a:p>
          <a:p>
            <a:endParaRPr lang="en-US" dirty="0"/>
          </a:p>
        </p:txBody>
      </p:sp>
      <p:pic>
        <p:nvPicPr>
          <p:cNvPr id="11266" name="Picture 2" descr="C:\Documents and Settings\05467\Local Settings\Temporary Internet Files\Content.IE5\E2BRH3L7\MM900178308[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4961246"/>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808976"/>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solidFill>
                  <a:schemeClr val="accent1">
                    <a:lumMod val="50000"/>
                  </a:schemeClr>
                </a:solidFill>
              </a:rPr>
              <a:t>Public Domain…</a:t>
            </a:r>
            <a:endParaRPr lang="en-US" dirty="0">
              <a:solidFill>
                <a:schemeClr val="accent1">
                  <a:lumMod val="50000"/>
                </a:schemeClr>
              </a:solidFill>
            </a:endParaRPr>
          </a:p>
        </p:txBody>
      </p:sp>
      <p:sp>
        <p:nvSpPr>
          <p:cNvPr id="11" name="Content Placeholder 10"/>
          <p:cNvSpPr>
            <a:spLocks noGrp="1"/>
          </p:cNvSpPr>
          <p:nvPr>
            <p:ph idx="1"/>
          </p:nvPr>
        </p:nvSpPr>
        <p:spPr>
          <a:xfrm>
            <a:off x="838200" y="1143000"/>
            <a:ext cx="7696200" cy="5181600"/>
          </a:xfrm>
        </p:spPr>
        <p:txBody>
          <a:bodyPr/>
          <a:lstStyle/>
          <a:p>
            <a:r>
              <a:rPr lang="en-US" sz="3600" b="1" dirty="0">
                <a:solidFill>
                  <a:schemeClr val="accent1">
                    <a:lumMod val="50000"/>
                  </a:schemeClr>
                </a:solidFill>
              </a:rPr>
              <a:t>C</a:t>
            </a:r>
            <a:r>
              <a:rPr lang="en-US" sz="3600" b="1" dirty="0" smtClean="0">
                <a:solidFill>
                  <a:schemeClr val="accent1">
                    <a:lumMod val="50000"/>
                  </a:schemeClr>
                </a:solidFill>
              </a:rPr>
              <a:t>reative work </a:t>
            </a:r>
            <a:r>
              <a:rPr lang="en-US" sz="3600" dirty="0" smtClean="0">
                <a:solidFill>
                  <a:schemeClr val="accent1">
                    <a:lumMod val="50000"/>
                  </a:schemeClr>
                </a:solidFill>
              </a:rPr>
              <a:t>that’s </a:t>
            </a:r>
            <a:r>
              <a:rPr lang="en-US" sz="3600" dirty="0">
                <a:solidFill>
                  <a:schemeClr val="accent1">
                    <a:lumMod val="50000"/>
                  </a:schemeClr>
                </a:solidFill>
              </a:rPr>
              <a:t>not protected by </a:t>
            </a:r>
            <a:r>
              <a:rPr lang="en-US" sz="3600" dirty="0" smtClean="0">
                <a:solidFill>
                  <a:schemeClr val="accent1">
                    <a:lumMod val="50000"/>
                  </a:schemeClr>
                </a:solidFill>
              </a:rPr>
              <a:t>copyright and </a:t>
            </a:r>
            <a:r>
              <a:rPr lang="en-US" sz="3600" dirty="0">
                <a:solidFill>
                  <a:schemeClr val="accent1">
                    <a:lumMod val="50000"/>
                  </a:schemeClr>
                </a:solidFill>
              </a:rPr>
              <a:t>is therefore free for </a:t>
            </a:r>
            <a:r>
              <a:rPr lang="en-US" sz="3600" dirty="0" smtClean="0">
                <a:solidFill>
                  <a:schemeClr val="accent1">
                    <a:lumMod val="50000"/>
                  </a:schemeClr>
                </a:solidFill>
              </a:rPr>
              <a:t>one </a:t>
            </a:r>
            <a:r>
              <a:rPr lang="en-US" sz="3600" dirty="0">
                <a:solidFill>
                  <a:schemeClr val="accent1">
                    <a:lumMod val="50000"/>
                  </a:schemeClr>
                </a:solidFill>
              </a:rPr>
              <a:t>to </a:t>
            </a:r>
            <a:r>
              <a:rPr lang="en-US" sz="3600" dirty="0" smtClean="0">
                <a:solidFill>
                  <a:schemeClr val="accent1">
                    <a:lumMod val="50000"/>
                  </a:schemeClr>
                </a:solidFill>
              </a:rPr>
              <a:t>use.</a:t>
            </a:r>
          </a:p>
          <a:p>
            <a:endParaRPr lang="en-US" sz="3600" dirty="0">
              <a:solidFill>
                <a:schemeClr val="accent1">
                  <a:lumMod val="50000"/>
                </a:schemeClr>
              </a:solidFill>
            </a:endParaRPr>
          </a:p>
          <a:p>
            <a:endParaRPr lang="en-US" sz="2800" dirty="0">
              <a:solidFill>
                <a:schemeClr val="accent1">
                  <a:lumMod val="50000"/>
                </a:schemeClr>
              </a:solidFill>
            </a:endParaRPr>
          </a:p>
        </p:txBody>
      </p:sp>
      <p:pic>
        <p:nvPicPr>
          <p:cNvPr id="12290" name="Picture 2" descr="C:\Documents and Settings\05467\Local Settings\Temporary Internet Files\Content.IE5\UYABUM8E\MP90044242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3505200"/>
            <a:ext cx="2590800" cy="17221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543707"/>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solidFill>
                  <a:schemeClr val="accent1">
                    <a:lumMod val="50000"/>
                  </a:schemeClr>
                </a:solidFill>
              </a:rPr>
              <a:t>Think…</a:t>
            </a:r>
            <a:endParaRPr lang="en-US" dirty="0">
              <a:solidFill>
                <a:schemeClr val="accent1">
                  <a:lumMod val="50000"/>
                </a:schemeClr>
              </a:solidFill>
            </a:endParaRPr>
          </a:p>
        </p:txBody>
      </p:sp>
      <p:sp>
        <p:nvSpPr>
          <p:cNvPr id="11" name="Content Placeholder 10"/>
          <p:cNvSpPr>
            <a:spLocks noGrp="1"/>
          </p:cNvSpPr>
          <p:nvPr>
            <p:ph idx="1"/>
          </p:nvPr>
        </p:nvSpPr>
        <p:spPr>
          <a:xfrm>
            <a:off x="838200" y="1143000"/>
            <a:ext cx="7696200" cy="5181600"/>
          </a:xfrm>
        </p:spPr>
        <p:txBody>
          <a:bodyPr/>
          <a:lstStyle/>
          <a:p>
            <a:r>
              <a:rPr lang="en-US" sz="3200" i="1" dirty="0">
                <a:solidFill>
                  <a:schemeClr val="accent1">
                    <a:lumMod val="50000"/>
                  </a:schemeClr>
                </a:solidFill>
              </a:rPr>
              <a:t>If you created a picture, poem, or video</a:t>
            </a:r>
          </a:p>
          <a:p>
            <a:r>
              <a:rPr lang="en-US" sz="3200" i="1" dirty="0" smtClean="0">
                <a:solidFill>
                  <a:schemeClr val="accent1">
                    <a:lumMod val="50000"/>
                  </a:schemeClr>
                </a:solidFill>
              </a:rPr>
              <a:t>&amp; posted </a:t>
            </a:r>
            <a:r>
              <a:rPr lang="en-US" sz="3200" i="1" dirty="0">
                <a:solidFill>
                  <a:schemeClr val="accent1">
                    <a:lumMod val="50000"/>
                  </a:schemeClr>
                </a:solidFill>
              </a:rPr>
              <a:t>it online, what do you think you</a:t>
            </a:r>
          </a:p>
          <a:p>
            <a:r>
              <a:rPr lang="en-US" sz="3200" i="1" dirty="0">
                <a:solidFill>
                  <a:schemeClr val="accent1">
                    <a:lumMod val="50000"/>
                  </a:schemeClr>
                </a:solidFill>
              </a:rPr>
              <a:t>would do? </a:t>
            </a:r>
            <a:endParaRPr lang="en-US" sz="3200" i="1" dirty="0" smtClean="0">
              <a:solidFill>
                <a:schemeClr val="accent1">
                  <a:lumMod val="50000"/>
                </a:schemeClr>
              </a:solidFill>
            </a:endParaRPr>
          </a:p>
          <a:p>
            <a:pPr marL="457200" indent="-457200">
              <a:buFont typeface="Arial" pitchFamily="34" charset="0"/>
              <a:buChar char="•"/>
            </a:pPr>
            <a:r>
              <a:rPr lang="en-US" sz="3200" i="1" dirty="0" smtClean="0">
                <a:solidFill>
                  <a:schemeClr val="accent1">
                    <a:lumMod val="50000"/>
                  </a:schemeClr>
                </a:solidFill>
              </a:rPr>
              <a:t>Would </a:t>
            </a:r>
            <a:r>
              <a:rPr lang="en-US" sz="3200" i="1" dirty="0">
                <a:solidFill>
                  <a:schemeClr val="accent1">
                    <a:lumMod val="50000"/>
                  </a:schemeClr>
                </a:solidFill>
              </a:rPr>
              <a:t>you make people </a:t>
            </a:r>
            <a:r>
              <a:rPr lang="en-US" sz="3200" i="1" dirty="0" smtClean="0">
                <a:solidFill>
                  <a:schemeClr val="accent1">
                    <a:lumMod val="50000"/>
                  </a:schemeClr>
                </a:solidFill>
              </a:rPr>
              <a:t>get your </a:t>
            </a:r>
            <a:r>
              <a:rPr lang="en-US" sz="3200" i="1" dirty="0">
                <a:solidFill>
                  <a:schemeClr val="accent1">
                    <a:lumMod val="50000"/>
                  </a:schemeClr>
                </a:solidFill>
              </a:rPr>
              <a:t>permission every time they used </a:t>
            </a:r>
            <a:r>
              <a:rPr lang="en-US" sz="3200" i="1" dirty="0" smtClean="0">
                <a:solidFill>
                  <a:schemeClr val="accent1">
                    <a:lumMod val="50000"/>
                  </a:schemeClr>
                </a:solidFill>
              </a:rPr>
              <a:t>the work?</a:t>
            </a:r>
          </a:p>
          <a:p>
            <a:pPr marL="457200" indent="-457200">
              <a:buFont typeface="Arial" pitchFamily="34" charset="0"/>
              <a:buChar char="•"/>
            </a:pPr>
            <a:r>
              <a:rPr lang="en-US" sz="3200" i="1" dirty="0" smtClean="0">
                <a:solidFill>
                  <a:schemeClr val="accent1">
                    <a:lumMod val="50000"/>
                  </a:schemeClr>
                </a:solidFill>
              </a:rPr>
              <a:t>Use </a:t>
            </a:r>
            <a:r>
              <a:rPr lang="en-US" sz="3200" i="1" dirty="0">
                <a:solidFill>
                  <a:schemeClr val="accent1">
                    <a:lumMod val="50000"/>
                  </a:schemeClr>
                </a:solidFill>
              </a:rPr>
              <a:t>a Creative Commons </a:t>
            </a:r>
            <a:r>
              <a:rPr lang="en-US" sz="3200" i="1" dirty="0" smtClean="0">
                <a:solidFill>
                  <a:schemeClr val="accent1">
                    <a:lumMod val="50000"/>
                  </a:schemeClr>
                </a:solidFill>
              </a:rPr>
              <a:t>license?</a:t>
            </a:r>
          </a:p>
          <a:p>
            <a:pPr marL="457200" indent="-457200">
              <a:buFont typeface="Arial" pitchFamily="34" charset="0"/>
              <a:buChar char="•"/>
            </a:pPr>
            <a:r>
              <a:rPr lang="en-US" sz="3200" i="1" dirty="0" smtClean="0">
                <a:solidFill>
                  <a:schemeClr val="accent1">
                    <a:lumMod val="50000"/>
                  </a:schemeClr>
                </a:solidFill>
              </a:rPr>
              <a:t>Put </a:t>
            </a:r>
            <a:r>
              <a:rPr lang="en-US" sz="3200" i="1" dirty="0">
                <a:solidFill>
                  <a:schemeClr val="accent1">
                    <a:lumMod val="50000"/>
                  </a:schemeClr>
                </a:solidFill>
              </a:rPr>
              <a:t>it in the public domain? </a:t>
            </a:r>
            <a:endParaRPr lang="en-US" dirty="0">
              <a:solidFill>
                <a:schemeClr val="accent1">
                  <a:lumMod val="50000"/>
                </a:schemeClr>
              </a:solidFill>
            </a:endParaRPr>
          </a:p>
        </p:txBody>
      </p:sp>
      <p:pic>
        <p:nvPicPr>
          <p:cNvPr id="13314" name="Picture 2" descr="C:\Documents and Settings\05467\Local Settings\Temporary Internet Files\Content.IE5\UD3Y3Q35\MC90031183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0400" y="4952999"/>
            <a:ext cx="1130808" cy="1453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876710"/>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685800" y="4953000"/>
            <a:ext cx="7772400" cy="1500187"/>
          </a:xfrm>
        </p:spPr>
        <p:txBody>
          <a:bodyPr/>
          <a:lstStyle/>
          <a:p>
            <a:r>
              <a:rPr lang="en-US" sz="4800" dirty="0" smtClean="0"/>
              <a:t>Activity…</a:t>
            </a:r>
            <a:r>
              <a:rPr lang="en-US" sz="3600" dirty="0" smtClean="0"/>
              <a:t>Choose your photo! </a:t>
            </a:r>
            <a:endParaRPr lang="en-US" sz="3600" dirty="0"/>
          </a:p>
        </p:txBody>
      </p:sp>
    </p:spTree>
    <p:extLst>
      <p:ext uri="{BB962C8B-B14F-4D97-AF65-F5344CB8AC3E}">
        <p14:creationId xmlns:p14="http://schemas.microsoft.com/office/powerpoint/2010/main" val="3463695625"/>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Mad Men</a:t>
            </a:r>
            <a:endParaRPr lang="en-US" dirty="0"/>
          </a:p>
        </p:txBody>
      </p:sp>
      <p:sp>
        <p:nvSpPr>
          <p:cNvPr id="80901" name="Rectangle 5"/>
          <p:cNvSpPr>
            <a:spLocks noGrp="1" noChangeArrowheads="1"/>
          </p:cNvSpPr>
          <p:nvPr>
            <p:ph type="body" sz="half" idx="1"/>
          </p:nvPr>
        </p:nvSpPr>
        <p:spPr/>
        <p:txBody>
          <a:bodyPr/>
          <a:lstStyle/>
          <a:p>
            <a:r>
              <a:rPr lang="en-US" sz="2800" dirty="0" smtClean="0"/>
              <a:t>The </a:t>
            </a:r>
            <a:r>
              <a:rPr lang="en-US" sz="2800" dirty="0"/>
              <a:t>term “mad men” is shorthand for “Madison </a:t>
            </a:r>
            <a:r>
              <a:rPr lang="en-US" sz="2800" dirty="0" smtClean="0"/>
              <a:t>Avenue ad </a:t>
            </a:r>
            <a:r>
              <a:rPr lang="en-US" sz="2800" dirty="0"/>
              <a:t>men,” who were advertising executives who worked on Madison Avenue in New York City during the </a:t>
            </a:r>
            <a:r>
              <a:rPr lang="en-US" sz="2800" dirty="0" smtClean="0"/>
              <a:t>1950s &amp; </a:t>
            </a:r>
            <a:r>
              <a:rPr lang="en-US" sz="2800" dirty="0"/>
              <a:t>1960s. </a:t>
            </a:r>
            <a:r>
              <a:rPr lang="en-US" sz="2800" dirty="0" smtClean="0"/>
              <a:t>Now it’s also </a:t>
            </a:r>
            <a:r>
              <a:rPr lang="en-US" sz="2800" dirty="0"/>
              <a:t>the name of a popular television show that began running in 2007</a:t>
            </a:r>
            <a:r>
              <a:rPr lang="en-US" sz="2800" dirty="0" smtClean="0"/>
              <a:t>.</a:t>
            </a:r>
          </a:p>
          <a:p>
            <a:r>
              <a:rPr lang="en-US" sz="3600" b="1" u="sng" dirty="0" smtClean="0"/>
              <a:t>TASK:</a:t>
            </a:r>
            <a:r>
              <a:rPr lang="en-US" sz="3600" u="sng" dirty="0" smtClean="0"/>
              <a:t> </a:t>
            </a:r>
            <a:r>
              <a:rPr lang="en-US" sz="3200" b="1" i="1" dirty="0"/>
              <a:t>As “mad men,” </a:t>
            </a:r>
            <a:r>
              <a:rPr lang="en-US" sz="3200" b="1" i="1" dirty="0" smtClean="0"/>
              <a:t>you will have </a:t>
            </a:r>
            <a:r>
              <a:rPr lang="en-US" sz="3200" b="1" i="1" dirty="0"/>
              <a:t>to decide on a photo to use for an advertising campaign.</a:t>
            </a:r>
            <a:endParaRPr lang="en-US" b="1" i="1" dirty="0">
              <a:solidFill>
                <a:schemeClr val="accent1">
                  <a:lumMod val="50000"/>
                </a:schemeClr>
              </a:solidFill>
            </a:endParaRPr>
          </a:p>
          <a:p>
            <a:endParaRPr lang="en-US" b="1" dirty="0">
              <a:solidFill>
                <a:schemeClr val="accent1">
                  <a:lumMod val="50000"/>
                </a:schemeClr>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199" y="5011956"/>
            <a:ext cx="2276475" cy="142384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0796371"/>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Mad Men</a:t>
            </a:r>
            <a:endParaRPr lang="en-US" dirty="0"/>
          </a:p>
        </p:txBody>
      </p:sp>
      <p:sp>
        <p:nvSpPr>
          <p:cNvPr id="80901" name="Rectangle 5"/>
          <p:cNvSpPr>
            <a:spLocks noGrp="1" noChangeArrowheads="1"/>
          </p:cNvSpPr>
          <p:nvPr>
            <p:ph type="body" sz="half" idx="1"/>
          </p:nvPr>
        </p:nvSpPr>
        <p:spPr/>
        <p:txBody>
          <a:bodyPr/>
          <a:lstStyle/>
          <a:p>
            <a:r>
              <a:rPr lang="en-US" sz="2800" b="1" u="sng" dirty="0" smtClean="0"/>
              <a:t>Background: </a:t>
            </a:r>
          </a:p>
          <a:p>
            <a:r>
              <a:rPr lang="en-US" sz="2800" dirty="0" smtClean="0"/>
              <a:t>Advertising </a:t>
            </a:r>
            <a:r>
              <a:rPr lang="en-US" sz="2800" dirty="0"/>
              <a:t>is a commercial purpose, so fair use does not apply. </a:t>
            </a:r>
            <a:endParaRPr lang="en-US" sz="2800" dirty="0" smtClean="0"/>
          </a:p>
          <a:p>
            <a:r>
              <a:rPr lang="en-US" sz="2800" dirty="0" smtClean="0"/>
              <a:t>In </a:t>
            </a:r>
            <a:r>
              <a:rPr lang="en-US" sz="2800" dirty="0"/>
              <a:t>order </a:t>
            </a:r>
            <a:r>
              <a:rPr lang="en-US" sz="2800" dirty="0" smtClean="0"/>
              <a:t>for advertising </a:t>
            </a:r>
            <a:r>
              <a:rPr lang="en-US" sz="2800" dirty="0"/>
              <a:t>executives to use a photograph, they need to do one of the following things:</a:t>
            </a:r>
          </a:p>
          <a:p>
            <a:pPr marL="457200" indent="-457200">
              <a:buFont typeface="Arial" pitchFamily="34" charset="0"/>
              <a:buChar char="•"/>
            </a:pPr>
            <a:r>
              <a:rPr lang="en-US" sz="2800" dirty="0" smtClean="0"/>
              <a:t>They </a:t>
            </a:r>
            <a:r>
              <a:rPr lang="en-US" sz="2800" dirty="0"/>
              <a:t>can use a photograph for which they already own the copyright.</a:t>
            </a:r>
          </a:p>
          <a:p>
            <a:r>
              <a:rPr lang="en-US" sz="2000" dirty="0" smtClean="0"/>
              <a:t>(and pay a fee </a:t>
            </a:r>
            <a:r>
              <a:rPr lang="en-US" sz="2000" dirty="0"/>
              <a:t>the copyright holder might charge</a:t>
            </a:r>
            <a:r>
              <a:rPr lang="en-US" sz="2000" dirty="0" smtClean="0"/>
              <a:t>).</a:t>
            </a:r>
          </a:p>
          <a:p>
            <a:pPr marL="457200" indent="-457200">
              <a:buFont typeface="Arial" pitchFamily="34" charset="0"/>
              <a:buChar char="•"/>
            </a:pPr>
            <a:r>
              <a:rPr lang="en-US" sz="2800" dirty="0" smtClean="0"/>
              <a:t>Also consider </a:t>
            </a:r>
            <a:r>
              <a:rPr lang="en-US" sz="2800" dirty="0"/>
              <a:t>the original intent </a:t>
            </a:r>
            <a:r>
              <a:rPr lang="en-US" sz="2800" dirty="0" smtClean="0"/>
              <a:t>of the </a:t>
            </a:r>
            <a:r>
              <a:rPr lang="en-US" sz="2800" dirty="0"/>
              <a:t>creator and the effectiveness of the photo for their ad campaign.</a:t>
            </a:r>
            <a:endParaRPr lang="en-US" sz="2800" b="1" u="sng" dirty="0" smtClean="0"/>
          </a:p>
          <a:p>
            <a:endParaRPr lang="en-US" dirty="0">
              <a:solidFill>
                <a:schemeClr val="accent1">
                  <a:lumMod val="50000"/>
                </a:schemeClr>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57200"/>
            <a:ext cx="2438400" cy="6382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9709284"/>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Getting Started…</a:t>
            </a:r>
            <a:endParaRPr lang="en-US" dirty="0"/>
          </a:p>
        </p:txBody>
      </p:sp>
      <p:sp>
        <p:nvSpPr>
          <p:cNvPr id="80901" name="Rectangle 5"/>
          <p:cNvSpPr>
            <a:spLocks noGrp="1" noChangeArrowheads="1"/>
          </p:cNvSpPr>
          <p:nvPr>
            <p:ph type="body" sz="half" idx="1"/>
          </p:nvPr>
        </p:nvSpPr>
        <p:spPr/>
        <p:txBody>
          <a:bodyPr/>
          <a:lstStyle/>
          <a:p>
            <a:pPr marL="0" indent="0">
              <a:buNone/>
            </a:pPr>
            <a:r>
              <a:rPr lang="en-US" sz="4000" dirty="0">
                <a:solidFill>
                  <a:schemeClr val="accent1">
                    <a:lumMod val="50000"/>
                  </a:schemeClr>
                </a:solidFill>
              </a:rPr>
              <a:t>What do you think it means when we talk about someone’s </a:t>
            </a:r>
            <a:r>
              <a:rPr lang="en-US" sz="4000" b="1" dirty="0" smtClean="0">
                <a:solidFill>
                  <a:schemeClr val="accent1">
                    <a:lumMod val="50000"/>
                  </a:schemeClr>
                </a:solidFill>
              </a:rPr>
              <a:t>creative </a:t>
            </a:r>
            <a:r>
              <a:rPr lang="en-US" sz="4000" b="1" dirty="0">
                <a:solidFill>
                  <a:schemeClr val="accent1">
                    <a:lumMod val="50000"/>
                  </a:schemeClr>
                </a:solidFill>
              </a:rPr>
              <a:t>work</a:t>
            </a:r>
            <a:r>
              <a:rPr lang="en-US" sz="4000" dirty="0">
                <a:solidFill>
                  <a:schemeClr val="accent1">
                    <a:lumMod val="50000"/>
                  </a:schemeClr>
                </a:solidFill>
              </a:rPr>
              <a:t>? </a:t>
            </a:r>
            <a:endParaRPr lang="en-US" sz="4000" dirty="0" smtClean="0">
              <a:solidFill>
                <a:schemeClr val="accent1">
                  <a:lumMod val="50000"/>
                </a:schemeClr>
              </a:solidFill>
            </a:endParaRPr>
          </a:p>
          <a:p>
            <a:pPr marL="0" indent="0">
              <a:buNone/>
            </a:pPr>
            <a:endParaRPr lang="en-US" sz="4000" dirty="0">
              <a:solidFill>
                <a:schemeClr val="accent1">
                  <a:lumMod val="50000"/>
                </a:schemeClr>
              </a:solidFill>
            </a:endParaRPr>
          </a:p>
        </p:txBody>
      </p:sp>
      <p:pic>
        <p:nvPicPr>
          <p:cNvPr id="2050" name="Picture 2" descr="C:\Documents and Settings\05467\Local Settings\Temporary Internet Files\Content.IE5\UD3Y3Q35\MP90044237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4191000"/>
            <a:ext cx="2743200" cy="18234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Mad Men</a:t>
            </a:r>
            <a:endParaRPr lang="en-US" dirty="0"/>
          </a:p>
        </p:txBody>
      </p:sp>
      <p:sp>
        <p:nvSpPr>
          <p:cNvPr id="80901" name="Rectangle 5"/>
          <p:cNvSpPr>
            <a:spLocks noGrp="1" noChangeArrowheads="1"/>
          </p:cNvSpPr>
          <p:nvPr>
            <p:ph type="body" sz="half" idx="1"/>
          </p:nvPr>
        </p:nvSpPr>
        <p:spPr/>
        <p:txBody>
          <a:bodyPr/>
          <a:lstStyle/>
          <a:p>
            <a:r>
              <a:rPr lang="en-US" sz="2800" b="1" u="sng" dirty="0" smtClean="0"/>
              <a:t>Task: </a:t>
            </a:r>
          </a:p>
          <a:p>
            <a:pPr marL="457200" indent="-457200">
              <a:buFont typeface="Arial" pitchFamily="34" charset="0"/>
              <a:buChar char="•"/>
            </a:pPr>
            <a:r>
              <a:rPr lang="en-US" sz="2800" dirty="0" smtClean="0"/>
              <a:t>In your small groups, </a:t>
            </a:r>
            <a:r>
              <a:rPr lang="en-US" sz="2800" b="1" dirty="0"/>
              <a:t>analyze</a:t>
            </a:r>
            <a:r>
              <a:rPr lang="en-US" sz="2800" dirty="0"/>
              <a:t> </a:t>
            </a:r>
            <a:r>
              <a:rPr lang="en-US" sz="2800" dirty="0" smtClean="0"/>
              <a:t>&amp; </a:t>
            </a:r>
            <a:r>
              <a:rPr lang="en-US" sz="2800" b="1" dirty="0"/>
              <a:t>answer</a:t>
            </a:r>
            <a:r>
              <a:rPr lang="en-US" sz="2800" dirty="0"/>
              <a:t> the questions about each photo </a:t>
            </a:r>
            <a:r>
              <a:rPr lang="en-US" sz="2800" dirty="0" smtClean="0"/>
              <a:t>. </a:t>
            </a:r>
          </a:p>
          <a:p>
            <a:pPr marL="457200" indent="-457200">
              <a:buFont typeface="Arial" pitchFamily="34" charset="0"/>
              <a:buChar char="•"/>
            </a:pPr>
            <a:r>
              <a:rPr lang="en-US" sz="2800" dirty="0" smtClean="0"/>
              <a:t>Be prepared to </a:t>
            </a:r>
            <a:r>
              <a:rPr lang="en-US" sz="2800" b="1" dirty="0" smtClean="0"/>
              <a:t>defend your choices</a:t>
            </a:r>
            <a:r>
              <a:rPr lang="en-US" sz="2800" dirty="0" smtClean="0"/>
              <a:t>.</a:t>
            </a:r>
          </a:p>
          <a:p>
            <a:pPr marL="457200" indent="-457200">
              <a:buFont typeface="Arial" pitchFamily="34" charset="0"/>
              <a:buChar char="•"/>
            </a:pPr>
            <a:r>
              <a:rPr lang="en-US" sz="2800" dirty="0" smtClean="0"/>
              <a:t>You will have approximately </a:t>
            </a:r>
            <a:r>
              <a:rPr lang="en-US" sz="2800" b="1" dirty="0" smtClean="0"/>
              <a:t>10 minutes </a:t>
            </a:r>
            <a:r>
              <a:rPr lang="en-US" sz="2800" dirty="0" smtClean="0"/>
              <a:t>to review options &amp; reach consensus with your group.</a:t>
            </a:r>
          </a:p>
          <a:p>
            <a:pPr marL="457200" indent="-457200">
              <a:buFont typeface="Arial" pitchFamily="34" charset="0"/>
              <a:buChar char="•"/>
            </a:pPr>
            <a:r>
              <a:rPr lang="en-US" sz="2800" dirty="0" smtClean="0"/>
              <a:t>Your group needs to </a:t>
            </a:r>
            <a:r>
              <a:rPr lang="en-US" sz="2800" b="1" dirty="0" smtClean="0"/>
              <a:t>describe why</a:t>
            </a:r>
            <a:r>
              <a:rPr lang="en-US" sz="2800" dirty="0" smtClean="0"/>
              <a:t> you chose your photos.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57200"/>
            <a:ext cx="2438400" cy="6382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9506201"/>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Putting it all Together…</a:t>
            </a:r>
            <a:endParaRPr lang="en-US" dirty="0"/>
          </a:p>
        </p:txBody>
      </p:sp>
    </p:spTree>
    <p:extLst>
      <p:ext uri="{BB962C8B-B14F-4D97-AF65-F5344CB8AC3E}">
        <p14:creationId xmlns:p14="http://schemas.microsoft.com/office/powerpoint/2010/main" val="1298666549"/>
      </p:ext>
    </p:extLst>
  </p:cSld>
  <p:clrMapOvr>
    <a:masterClrMapping/>
  </p:clrMapOvr>
  <p:transition spd="med">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Understanding Copyrights &amp; Wrongs</a:t>
            </a:r>
            <a:endParaRPr lang="en-US" sz="3200" b="1" dirty="0"/>
          </a:p>
        </p:txBody>
      </p:sp>
      <p:sp>
        <p:nvSpPr>
          <p:cNvPr id="3" name="Content Placeholder 2"/>
          <p:cNvSpPr>
            <a:spLocks noGrp="1"/>
          </p:cNvSpPr>
          <p:nvPr>
            <p:ph idx="1"/>
          </p:nvPr>
        </p:nvSpPr>
        <p:spPr/>
        <p:txBody>
          <a:bodyPr/>
          <a:lstStyle/>
          <a:p>
            <a:r>
              <a:rPr lang="en-US" sz="3200" b="1" dirty="0" smtClean="0"/>
              <a:t>What is the safest way to use someone else’s creative work, no matter what kind of license it has (copyright, Creative Commons, etc.)?</a:t>
            </a:r>
          </a:p>
          <a:p>
            <a:pPr lvl="1"/>
            <a:r>
              <a:rPr lang="en-US" sz="2800" dirty="0" smtClean="0"/>
              <a:t>a</a:t>
            </a:r>
            <a:r>
              <a:rPr lang="en-US" sz="2800" dirty="0"/>
              <a:t>) Assume that it’s in the public domain and use it however you want</a:t>
            </a:r>
          </a:p>
          <a:p>
            <a:pPr lvl="1"/>
            <a:r>
              <a:rPr lang="en-US" sz="2800" dirty="0"/>
              <a:t>b) Give credit to the creator</a:t>
            </a:r>
          </a:p>
          <a:p>
            <a:pPr lvl="1"/>
            <a:r>
              <a:rPr lang="en-US" sz="2800" dirty="0"/>
              <a:t>c) Ask permission to use the work</a:t>
            </a:r>
          </a:p>
          <a:p>
            <a:pPr lvl="1"/>
            <a:r>
              <a:rPr lang="en-US" sz="2800" dirty="0"/>
              <a:t>d) Check who owns the work</a:t>
            </a:r>
            <a:endParaRPr lang="en-US" sz="2800" dirty="0"/>
          </a:p>
        </p:txBody>
      </p:sp>
      <p:pic>
        <p:nvPicPr>
          <p:cNvPr id="14338" name="Picture 2" descr="C:\Documents and Settings\05467\Local Settings\Temporary Internet Files\Content.IE5\UYABUM8E\MC900441313[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4154606"/>
            <a:ext cx="1447800"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467118"/>
      </p:ext>
    </p:extLst>
  </p:cSld>
  <p:clrMapOvr>
    <a:masterClrMapping/>
  </p:clrMapOvr>
  <p:transition spd="med">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Understanding Copyrights &amp; Wrongs</a:t>
            </a:r>
            <a:endParaRPr lang="en-US" sz="3200" b="1" dirty="0"/>
          </a:p>
        </p:txBody>
      </p:sp>
      <p:sp>
        <p:nvSpPr>
          <p:cNvPr id="3" name="Content Placeholder 2"/>
          <p:cNvSpPr>
            <a:spLocks noGrp="1"/>
          </p:cNvSpPr>
          <p:nvPr>
            <p:ph idx="1"/>
          </p:nvPr>
        </p:nvSpPr>
        <p:spPr/>
        <p:txBody>
          <a:bodyPr/>
          <a:lstStyle/>
          <a:p>
            <a:r>
              <a:rPr lang="en-US" sz="2800" b="1" i="1" dirty="0"/>
              <a:t>What do you need to do if you want to </a:t>
            </a:r>
            <a:r>
              <a:rPr lang="en-US" sz="2800" b="1" i="1" dirty="0" smtClean="0"/>
              <a:t>use someone </a:t>
            </a:r>
            <a:r>
              <a:rPr lang="en-US" sz="2800" b="1" i="1" dirty="0"/>
              <a:t>else’s creative work</a:t>
            </a:r>
            <a:r>
              <a:rPr lang="en-US" sz="2800" b="1" i="1" dirty="0" smtClean="0"/>
              <a:t>?</a:t>
            </a:r>
          </a:p>
          <a:p>
            <a:endParaRPr lang="en-US" sz="2800" b="1" i="1" dirty="0"/>
          </a:p>
          <a:p>
            <a:r>
              <a:rPr lang="en-US" sz="2800" b="1" i="1" dirty="0"/>
              <a:t>What is copyright, and what does it </a:t>
            </a:r>
            <a:r>
              <a:rPr lang="en-US" sz="2800" b="1" i="1" dirty="0" smtClean="0"/>
              <a:t>require people </a:t>
            </a:r>
            <a:r>
              <a:rPr lang="en-US" sz="2800" b="1" i="1" dirty="0"/>
              <a:t>to do</a:t>
            </a:r>
            <a:r>
              <a:rPr lang="en-US" sz="2800" b="1" i="1" dirty="0" smtClean="0"/>
              <a:t>?</a:t>
            </a:r>
          </a:p>
          <a:p>
            <a:endParaRPr lang="en-US" sz="2800" b="1" i="1" dirty="0"/>
          </a:p>
          <a:p>
            <a:r>
              <a:rPr lang="en-US" sz="2800" b="1" i="1" dirty="0"/>
              <a:t>Do you think it is important to give credit</a:t>
            </a:r>
          </a:p>
          <a:p>
            <a:r>
              <a:rPr lang="en-US" sz="2800" b="1" i="1" dirty="0"/>
              <a:t>and get permission, if needed, when you</a:t>
            </a:r>
          </a:p>
          <a:p>
            <a:r>
              <a:rPr lang="en-US" sz="2800" b="1" i="1" dirty="0"/>
              <a:t>use someone else’s creative work? </a:t>
            </a:r>
            <a:r>
              <a:rPr lang="en-US" sz="2800" b="1" i="1" smtClean="0"/>
              <a:t>Why or</a:t>
            </a:r>
            <a:r>
              <a:rPr lang="en-US" sz="2800" b="1" i="1" dirty="0"/>
              <a:t> </a:t>
            </a:r>
            <a:r>
              <a:rPr lang="en-US" sz="2800" b="1" i="1" smtClean="0"/>
              <a:t>why </a:t>
            </a:r>
            <a:r>
              <a:rPr lang="en-US" sz="2800" b="1" i="1" dirty="0"/>
              <a:t>not?</a:t>
            </a:r>
            <a:endParaRPr lang="en-US" sz="2800" b="1" dirty="0"/>
          </a:p>
        </p:txBody>
      </p:sp>
    </p:spTree>
    <p:extLst>
      <p:ext uri="{BB962C8B-B14F-4D97-AF65-F5344CB8AC3E}">
        <p14:creationId xmlns:p14="http://schemas.microsoft.com/office/powerpoint/2010/main" val="3451546063"/>
      </p:ext>
    </p:extLst>
  </p:cSld>
  <p:clrMapOvr>
    <a:masterClrMapping/>
  </p:clrMapOvr>
  <p:transition spd="med">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3" name="Text Box 7"/>
          <p:cNvSpPr txBox="1">
            <a:spLocks noChangeArrowheads="1"/>
          </p:cNvSpPr>
          <p:nvPr/>
        </p:nvSpPr>
        <p:spPr bwMode="auto">
          <a:xfrm>
            <a:off x="3352800" y="2209800"/>
            <a:ext cx="2438400" cy="276999"/>
          </a:xfrm>
          <a:prstGeom prst="rect">
            <a:avLst/>
          </a:prstGeom>
          <a:noFill/>
          <a:ln w="9525">
            <a:noFill/>
            <a:miter lim="800000"/>
            <a:headEnd/>
            <a:tailEnd/>
          </a:ln>
          <a:effectLst/>
        </p:spPr>
        <p:txBody>
          <a:bodyPr>
            <a:spAutoFit/>
          </a:bodyPr>
          <a:lstStyle/>
          <a:p>
            <a:pPr algn="ctr">
              <a:spcBef>
                <a:spcPct val="50000"/>
              </a:spcBef>
            </a:pPr>
            <a:r>
              <a:rPr lang="en-US" sz="1200" b="1" dirty="0" smtClean="0">
                <a:latin typeface="+mn-lt"/>
              </a:rPr>
              <a:t>Template Provided By</a:t>
            </a:r>
            <a:endParaRPr lang="en-US" sz="1200" b="1" dirty="0">
              <a:latin typeface="+mn-lt"/>
            </a:endParaRPr>
          </a:p>
        </p:txBody>
      </p:sp>
      <p:sp>
        <p:nvSpPr>
          <p:cNvPr id="14344" name="Text Box 8">
            <a:hlinkClick r:id="rId2"/>
          </p:cNvPr>
          <p:cNvSpPr txBox="1">
            <a:spLocks noChangeArrowheads="1"/>
          </p:cNvSpPr>
          <p:nvPr/>
        </p:nvSpPr>
        <p:spPr bwMode="auto">
          <a:xfrm>
            <a:off x="2705100" y="3242846"/>
            <a:ext cx="3733800" cy="338554"/>
          </a:xfrm>
          <a:prstGeom prst="rect">
            <a:avLst/>
          </a:prstGeom>
          <a:noFill/>
          <a:ln w="9525">
            <a:noFill/>
            <a:miter lim="800000"/>
            <a:headEnd/>
            <a:tailEnd/>
          </a:ln>
          <a:effectLst/>
        </p:spPr>
        <p:txBody>
          <a:bodyPr wrap="square">
            <a:spAutoFit/>
          </a:bodyPr>
          <a:lstStyle/>
          <a:p>
            <a:pPr algn="ctr"/>
            <a:r>
              <a:rPr lang="en-US" sz="1600" b="1" dirty="0">
                <a:latin typeface="+mn-lt"/>
              </a:rPr>
              <a:t>www.animationfactory.com</a:t>
            </a:r>
          </a:p>
        </p:txBody>
      </p:sp>
      <p:sp>
        <p:nvSpPr>
          <p:cNvPr id="12" name="Text Box 7"/>
          <p:cNvSpPr txBox="1">
            <a:spLocks noChangeArrowheads="1"/>
          </p:cNvSpPr>
          <p:nvPr/>
        </p:nvSpPr>
        <p:spPr bwMode="auto">
          <a:xfrm>
            <a:off x="2590800" y="3733800"/>
            <a:ext cx="3962400" cy="461665"/>
          </a:xfrm>
          <a:prstGeom prst="rect">
            <a:avLst/>
          </a:prstGeom>
          <a:noFill/>
          <a:ln w="9525">
            <a:noFill/>
            <a:miter lim="800000"/>
            <a:headEnd/>
            <a:tailEnd/>
          </a:ln>
          <a:effectLst/>
        </p:spPr>
        <p:txBody>
          <a:bodyPr wrap="square">
            <a:spAutoFit/>
          </a:bodyPr>
          <a:lstStyle/>
          <a:p>
            <a:pPr algn="ctr">
              <a:spcBef>
                <a:spcPct val="50000"/>
              </a:spcBef>
            </a:pPr>
            <a:r>
              <a:rPr lang="en-US" sz="1200" b="1" dirty="0" smtClean="0">
                <a:latin typeface="+mn-lt"/>
              </a:rPr>
              <a:t>500,000 Downloadable PowerPoint Templates, Animated Clip Art, Backgrounds and Videos</a:t>
            </a:r>
            <a:endParaRPr lang="en-US" sz="1200" b="1" dirty="0">
              <a:latin typeface="+mn-lt"/>
            </a:endParaRPr>
          </a:p>
        </p:txBody>
      </p:sp>
      <p:pic>
        <p:nvPicPr>
          <p:cNvPr id="13" name="Picture 12" descr="af_logo_long.png">
            <a:hlinkClick r:id="rId2"/>
          </p:cNvPr>
          <p:cNvPicPr>
            <a:picLocks noChangeAspect="1"/>
          </p:cNvPicPr>
          <p:nvPr/>
        </p:nvPicPr>
        <p:blipFill>
          <a:blip r:embed="rId3" cstate="print"/>
          <a:stretch>
            <a:fillRect/>
          </a:stretch>
        </p:blipFill>
        <p:spPr>
          <a:xfrm>
            <a:off x="1562100" y="2612978"/>
            <a:ext cx="6019800" cy="767450"/>
          </a:xfrm>
          <a:prstGeom prst="rect">
            <a:avLst/>
          </a:prstGeom>
        </p:spPr>
      </p:pic>
    </p:spTree>
  </p:cSld>
  <p:clrMapOvr>
    <a:masterClrMapping/>
  </p:clrMapOvr>
  <p:transition spd="med">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Getting Started…</a:t>
            </a:r>
            <a:endParaRPr lang="en-US" dirty="0"/>
          </a:p>
        </p:txBody>
      </p:sp>
      <p:sp>
        <p:nvSpPr>
          <p:cNvPr id="80901" name="Rectangle 5"/>
          <p:cNvSpPr>
            <a:spLocks noGrp="1" noChangeArrowheads="1"/>
          </p:cNvSpPr>
          <p:nvPr>
            <p:ph type="body" sz="half" idx="1"/>
          </p:nvPr>
        </p:nvSpPr>
        <p:spPr/>
        <p:txBody>
          <a:bodyPr/>
          <a:lstStyle/>
          <a:p>
            <a:r>
              <a:rPr lang="en-US" sz="3200" dirty="0">
                <a:solidFill>
                  <a:schemeClr val="accent1">
                    <a:lumMod val="50000"/>
                  </a:schemeClr>
                </a:solidFill>
              </a:rPr>
              <a:t>Have you ever used </a:t>
            </a:r>
            <a:r>
              <a:rPr lang="en-US" sz="3200" b="1" dirty="0">
                <a:solidFill>
                  <a:schemeClr val="accent1">
                    <a:lumMod val="50000"/>
                  </a:schemeClr>
                </a:solidFill>
              </a:rPr>
              <a:t>creative work </a:t>
            </a:r>
            <a:r>
              <a:rPr lang="en-US" sz="3200" dirty="0">
                <a:solidFill>
                  <a:schemeClr val="accent1">
                    <a:lumMod val="50000"/>
                  </a:schemeClr>
                </a:solidFill>
              </a:rPr>
              <a:t>you found online – for example, a photo or a poem – for personal use?</a:t>
            </a:r>
          </a:p>
          <a:p>
            <a:pPr marL="0" indent="0">
              <a:buNone/>
            </a:pPr>
            <a:endParaRPr lang="en-US" sz="3200" dirty="0">
              <a:solidFill>
                <a:schemeClr val="accent1">
                  <a:lumMod val="50000"/>
                </a:schemeClr>
              </a:solidFill>
            </a:endParaRPr>
          </a:p>
          <a:p>
            <a:r>
              <a:rPr lang="en-US" sz="3200" dirty="0">
                <a:solidFill>
                  <a:schemeClr val="accent1">
                    <a:lumMod val="50000"/>
                  </a:schemeClr>
                </a:solidFill>
              </a:rPr>
              <a:t>When you use </a:t>
            </a:r>
            <a:r>
              <a:rPr lang="en-US" sz="3200" b="1" dirty="0">
                <a:solidFill>
                  <a:schemeClr val="accent1">
                    <a:lumMod val="50000"/>
                  </a:schemeClr>
                </a:solidFill>
              </a:rPr>
              <a:t>creative work </a:t>
            </a:r>
            <a:r>
              <a:rPr lang="en-US" sz="3200" dirty="0">
                <a:solidFill>
                  <a:schemeClr val="accent1">
                    <a:lumMod val="50000"/>
                  </a:schemeClr>
                </a:solidFill>
              </a:rPr>
              <a:t>you find online, what considerations do you make about who made it, if any? </a:t>
            </a:r>
          </a:p>
        </p:txBody>
      </p:sp>
      <p:pic>
        <p:nvPicPr>
          <p:cNvPr id="3074" name="Picture 2" descr="C:\Documents and Settings\05467\Local Settings\Temporary Internet Files\Content.IE5\E2BRH3L7\MP90038630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4876800"/>
            <a:ext cx="2286000" cy="15392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780714"/>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Respect Creative Work</a:t>
            </a:r>
            <a:endParaRPr lang="en-US" dirty="0"/>
          </a:p>
        </p:txBody>
      </p:sp>
      <p:sp>
        <p:nvSpPr>
          <p:cNvPr id="80901" name="Rectangle 5"/>
          <p:cNvSpPr>
            <a:spLocks noGrp="1" noChangeArrowheads="1"/>
          </p:cNvSpPr>
          <p:nvPr>
            <p:ph type="body" sz="half" idx="1"/>
          </p:nvPr>
        </p:nvSpPr>
        <p:spPr/>
        <p:txBody>
          <a:bodyPr/>
          <a:lstStyle/>
          <a:p>
            <a:r>
              <a:rPr lang="en-US" b="1" dirty="0" smtClean="0">
                <a:solidFill>
                  <a:schemeClr val="accent1">
                    <a:lumMod val="50000"/>
                  </a:schemeClr>
                </a:solidFill>
              </a:rPr>
              <a:t>Video:  </a:t>
            </a:r>
            <a:r>
              <a:rPr lang="en-US" b="1" i="1" dirty="0" smtClean="0">
                <a:solidFill>
                  <a:schemeClr val="accent1">
                    <a:lumMod val="50000"/>
                  </a:schemeClr>
                </a:solidFill>
              </a:rPr>
              <a:t>Whose is it Anyway?</a:t>
            </a:r>
          </a:p>
          <a:p>
            <a:endParaRPr lang="en-US" b="1" i="1" dirty="0">
              <a:solidFill>
                <a:schemeClr val="accent1">
                  <a:lumMod val="50000"/>
                </a:schemeClr>
              </a:solidFill>
            </a:endParaRPr>
          </a:p>
          <a:p>
            <a:endParaRPr lang="en-US" b="1" dirty="0">
              <a:solidFill>
                <a:schemeClr val="accent1">
                  <a:lumMod val="50000"/>
                </a:schemeClr>
              </a:solidFill>
            </a:endParaRPr>
          </a:p>
        </p:txBody>
      </p:sp>
      <p:pic>
        <p:nvPicPr>
          <p:cNvPr id="2" name="RespectingCreativeWork-ACreatorsRights-CreditforCreativeWork-vide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86000" y="1828800"/>
            <a:ext cx="5181600" cy="3886200"/>
          </a:xfrm>
          <a:prstGeom prst="rect">
            <a:avLst/>
          </a:prstGeom>
        </p:spPr>
      </p:pic>
    </p:spTree>
    <p:extLst>
      <p:ext uri="{BB962C8B-B14F-4D97-AF65-F5344CB8AC3E}">
        <p14:creationId xmlns:p14="http://schemas.microsoft.com/office/powerpoint/2010/main" val="1991053802"/>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Respect Creative Work</a:t>
            </a:r>
            <a:endParaRPr lang="en-US" dirty="0"/>
          </a:p>
        </p:txBody>
      </p:sp>
      <p:sp>
        <p:nvSpPr>
          <p:cNvPr id="80901" name="Rectangle 5"/>
          <p:cNvSpPr>
            <a:spLocks noGrp="1" noChangeArrowheads="1"/>
          </p:cNvSpPr>
          <p:nvPr>
            <p:ph type="body" sz="half" idx="1"/>
          </p:nvPr>
        </p:nvSpPr>
        <p:spPr/>
        <p:txBody>
          <a:bodyPr/>
          <a:lstStyle/>
          <a:p>
            <a:r>
              <a:rPr lang="en-US" sz="4000" dirty="0"/>
              <a:t>What are the ways you can be </a:t>
            </a:r>
            <a:r>
              <a:rPr lang="en-US" sz="4000" dirty="0" smtClean="0"/>
              <a:t>respectful of people’s </a:t>
            </a:r>
            <a:r>
              <a:rPr lang="en-US" sz="4000" b="1" dirty="0"/>
              <a:t>creative work</a:t>
            </a:r>
            <a:r>
              <a:rPr lang="en-US" sz="4000" dirty="0"/>
              <a:t>? </a:t>
            </a:r>
          </a:p>
          <a:p>
            <a:endParaRPr lang="en-US" b="1" i="1" dirty="0">
              <a:solidFill>
                <a:schemeClr val="accent1">
                  <a:lumMod val="50000"/>
                </a:schemeClr>
              </a:solidFill>
            </a:endParaRPr>
          </a:p>
          <a:p>
            <a:endParaRPr lang="en-US" b="1" dirty="0">
              <a:solidFill>
                <a:schemeClr val="accent1">
                  <a:lumMod val="50000"/>
                </a:schemeClr>
              </a:solidFill>
            </a:endParaRPr>
          </a:p>
        </p:txBody>
      </p:sp>
      <p:pic>
        <p:nvPicPr>
          <p:cNvPr id="4099" name="Picture 3" descr="C:\Documents and Settings\05467\Local Settings\Temporary Internet Files\Content.IE5\UD3Y3Q35\MC90031182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3962400"/>
            <a:ext cx="2460408" cy="215659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747265"/>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Respect Creative Work</a:t>
            </a:r>
            <a:endParaRPr lang="en-US" dirty="0"/>
          </a:p>
        </p:txBody>
      </p:sp>
      <p:sp>
        <p:nvSpPr>
          <p:cNvPr id="80901" name="Rectangle 5"/>
          <p:cNvSpPr>
            <a:spLocks noGrp="1" noChangeArrowheads="1"/>
          </p:cNvSpPr>
          <p:nvPr>
            <p:ph type="body" sz="half" idx="1"/>
          </p:nvPr>
        </p:nvSpPr>
        <p:spPr/>
        <p:txBody>
          <a:bodyPr/>
          <a:lstStyle/>
          <a:p>
            <a:r>
              <a:rPr lang="en-US" sz="3200" dirty="0"/>
              <a:t>How do you think you would you feel if </a:t>
            </a:r>
          </a:p>
          <a:p>
            <a:r>
              <a:rPr lang="en-US" sz="3200" dirty="0"/>
              <a:t>someone used your </a:t>
            </a:r>
            <a:r>
              <a:rPr lang="en-US" sz="3200" b="1" dirty="0"/>
              <a:t>creative work</a:t>
            </a:r>
            <a:r>
              <a:rPr lang="en-US" sz="3200" dirty="0"/>
              <a:t>? Would </a:t>
            </a:r>
            <a:r>
              <a:rPr lang="en-US" sz="3200" dirty="0" smtClean="0"/>
              <a:t>it </a:t>
            </a:r>
            <a:r>
              <a:rPr lang="en-US" sz="3200" dirty="0"/>
              <a:t>make a difference whether they did </a:t>
            </a:r>
            <a:r>
              <a:rPr lang="en-US" sz="3200" dirty="0" smtClean="0"/>
              <a:t>the </a:t>
            </a:r>
            <a:r>
              <a:rPr lang="en-US" sz="3200" dirty="0"/>
              <a:t>following:</a:t>
            </a:r>
          </a:p>
          <a:p>
            <a:pPr marL="457200" indent="-457200">
              <a:buFont typeface="Arial" pitchFamily="34" charset="0"/>
              <a:buChar char="•"/>
            </a:pPr>
            <a:r>
              <a:rPr lang="en-US" sz="3200" dirty="0"/>
              <a:t>Asked your permission to use it?</a:t>
            </a:r>
          </a:p>
          <a:p>
            <a:pPr marL="457200" indent="-457200">
              <a:buFont typeface="Arial" pitchFamily="34" charset="0"/>
              <a:buChar char="•"/>
            </a:pPr>
            <a:r>
              <a:rPr lang="en-US" sz="3200" dirty="0"/>
              <a:t>Gave you credit as the creator?</a:t>
            </a:r>
          </a:p>
          <a:p>
            <a:pPr marL="457200" indent="-457200">
              <a:buFont typeface="Arial" pitchFamily="34" charset="0"/>
              <a:buChar char="•"/>
            </a:pPr>
            <a:r>
              <a:rPr lang="en-US" sz="3200" dirty="0"/>
              <a:t>Changed the picture or added a </a:t>
            </a:r>
            <a:r>
              <a:rPr lang="en-US" sz="3200" dirty="0" smtClean="0"/>
              <a:t>caption </a:t>
            </a:r>
            <a:r>
              <a:rPr lang="en-US" sz="3200" dirty="0"/>
              <a:t>without asking you?</a:t>
            </a:r>
          </a:p>
          <a:p>
            <a:endParaRPr lang="en-US" b="1" i="1" dirty="0">
              <a:solidFill>
                <a:schemeClr val="accent1">
                  <a:lumMod val="50000"/>
                </a:schemeClr>
              </a:solidFill>
            </a:endParaRPr>
          </a:p>
          <a:p>
            <a:endParaRPr lang="en-US" b="1" dirty="0">
              <a:solidFill>
                <a:schemeClr val="accent1">
                  <a:lumMod val="50000"/>
                </a:schemeClr>
              </a:solidFill>
            </a:endParaRPr>
          </a:p>
        </p:txBody>
      </p:sp>
      <p:pic>
        <p:nvPicPr>
          <p:cNvPr id="5123" name="Picture 3" descr="C:\Documents and Settings\05467\Local Settings\Temporary Internet Files\Content.IE5\GM9JA6HB\MC90043934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5105400"/>
            <a:ext cx="1295400" cy="1295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942333"/>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Respect Creative Work</a:t>
            </a:r>
            <a:endParaRPr lang="en-US" dirty="0"/>
          </a:p>
        </p:txBody>
      </p:sp>
      <p:sp>
        <p:nvSpPr>
          <p:cNvPr id="80901" name="Rectangle 5"/>
          <p:cNvSpPr>
            <a:spLocks noGrp="1" noChangeArrowheads="1"/>
          </p:cNvSpPr>
          <p:nvPr>
            <p:ph type="body" sz="half" idx="1"/>
          </p:nvPr>
        </p:nvSpPr>
        <p:spPr>
          <a:xfrm>
            <a:off x="762000" y="1143000"/>
            <a:ext cx="8001000" cy="5181600"/>
          </a:xfrm>
        </p:spPr>
        <p:txBody>
          <a:bodyPr/>
          <a:lstStyle/>
          <a:p>
            <a:r>
              <a:rPr lang="en-US" sz="3200" dirty="0" smtClean="0"/>
              <a:t>What </a:t>
            </a:r>
            <a:r>
              <a:rPr lang="en-US" sz="3200" dirty="0"/>
              <a:t>do you think it means to use someone </a:t>
            </a:r>
            <a:r>
              <a:rPr lang="en-US" sz="3200" dirty="0" smtClean="0"/>
              <a:t>else’s </a:t>
            </a:r>
            <a:r>
              <a:rPr lang="en-US" sz="3200" dirty="0"/>
              <a:t>creative </a:t>
            </a:r>
            <a:r>
              <a:rPr lang="en-US" sz="3200" dirty="0" smtClean="0"/>
              <a:t>work responsibly</a:t>
            </a:r>
            <a:r>
              <a:rPr lang="en-US" sz="3200" dirty="0"/>
              <a:t>? </a:t>
            </a:r>
          </a:p>
          <a:p>
            <a:endParaRPr lang="en-US" sz="3200" dirty="0" smtClean="0"/>
          </a:p>
          <a:p>
            <a:r>
              <a:rPr lang="en-US" sz="3200" dirty="0" smtClean="0"/>
              <a:t>Does </a:t>
            </a:r>
            <a:r>
              <a:rPr lang="en-US" sz="3200" dirty="0"/>
              <a:t>it matter how and where you use it? </a:t>
            </a:r>
          </a:p>
          <a:p>
            <a:endParaRPr lang="en-US" b="1" i="1" dirty="0">
              <a:solidFill>
                <a:schemeClr val="accent1">
                  <a:lumMod val="50000"/>
                </a:schemeClr>
              </a:solidFill>
            </a:endParaRPr>
          </a:p>
          <a:p>
            <a:endParaRPr lang="en-US" b="1" dirty="0">
              <a:solidFill>
                <a:schemeClr val="accent1">
                  <a:lumMod val="50000"/>
                </a:schemeClr>
              </a:solidFill>
            </a:endParaRPr>
          </a:p>
        </p:txBody>
      </p:sp>
      <p:pic>
        <p:nvPicPr>
          <p:cNvPr id="6146" name="Picture 2" descr="C:\Documents and Settings\05467\Local Settings\Temporary Internet Files\Content.IE5\E2BRH3L7\MC90038719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4189038"/>
            <a:ext cx="1752600" cy="225656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962183"/>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609600" y="5029200"/>
            <a:ext cx="8077200" cy="1500187"/>
          </a:xfrm>
        </p:spPr>
        <p:txBody>
          <a:bodyPr/>
          <a:lstStyle/>
          <a:p>
            <a:r>
              <a:rPr lang="en-US" sz="4800" dirty="0" smtClean="0"/>
              <a:t>When</a:t>
            </a:r>
            <a:r>
              <a:rPr lang="en-US" sz="2800" dirty="0" smtClean="0"/>
              <a:t> &amp; </a:t>
            </a:r>
            <a:r>
              <a:rPr lang="en-US" sz="4800" dirty="0" smtClean="0"/>
              <a:t>How</a:t>
            </a:r>
            <a:r>
              <a:rPr lang="en-US" sz="2800" dirty="0" smtClean="0"/>
              <a:t> </a:t>
            </a:r>
            <a:r>
              <a:rPr lang="en-US" sz="2800" dirty="0"/>
              <a:t>it is all right – and not all right – to use someone else’s creative work. </a:t>
            </a:r>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solidFill>
                  <a:schemeClr val="accent1">
                    <a:lumMod val="50000"/>
                  </a:schemeClr>
                </a:solidFill>
              </a:rPr>
              <a:t>What is Fair Use?</a:t>
            </a:r>
            <a:endParaRPr lang="en-US" dirty="0">
              <a:solidFill>
                <a:schemeClr val="accent1">
                  <a:lumMod val="50000"/>
                </a:schemeClr>
              </a:solidFill>
            </a:endParaRPr>
          </a:p>
        </p:txBody>
      </p:sp>
      <p:sp>
        <p:nvSpPr>
          <p:cNvPr id="11" name="Content Placeholder 10"/>
          <p:cNvSpPr>
            <a:spLocks noGrp="1"/>
          </p:cNvSpPr>
          <p:nvPr>
            <p:ph idx="1"/>
          </p:nvPr>
        </p:nvSpPr>
        <p:spPr/>
        <p:txBody>
          <a:bodyPr/>
          <a:lstStyle/>
          <a:p>
            <a:r>
              <a:rPr lang="en-US" sz="3600" dirty="0" smtClean="0">
                <a:solidFill>
                  <a:schemeClr val="accent1">
                    <a:lumMod val="50000"/>
                  </a:schemeClr>
                </a:solidFill>
              </a:rPr>
              <a:t>The </a:t>
            </a:r>
            <a:r>
              <a:rPr lang="en-US" sz="3600" dirty="0">
                <a:solidFill>
                  <a:schemeClr val="accent1">
                    <a:lumMod val="50000"/>
                  </a:schemeClr>
                </a:solidFill>
              </a:rPr>
              <a:t>ability to use a </a:t>
            </a:r>
            <a:r>
              <a:rPr lang="en-US" sz="3600" dirty="0" smtClean="0">
                <a:solidFill>
                  <a:schemeClr val="accent1">
                    <a:lumMod val="50000"/>
                  </a:schemeClr>
                </a:solidFill>
              </a:rPr>
              <a:t>small </a:t>
            </a:r>
            <a:r>
              <a:rPr lang="en-US" sz="3600" dirty="0">
                <a:solidFill>
                  <a:schemeClr val="accent1">
                    <a:lumMod val="50000"/>
                  </a:schemeClr>
                </a:solidFill>
              </a:rPr>
              <a:t>amount of someone’s </a:t>
            </a:r>
            <a:r>
              <a:rPr lang="en-US" sz="3600" b="1" dirty="0" smtClean="0">
                <a:solidFill>
                  <a:schemeClr val="accent1">
                    <a:lumMod val="50000"/>
                  </a:schemeClr>
                </a:solidFill>
              </a:rPr>
              <a:t>creative </a:t>
            </a:r>
            <a:r>
              <a:rPr lang="en-US" sz="3600" b="1" dirty="0">
                <a:solidFill>
                  <a:schemeClr val="accent1">
                    <a:lumMod val="50000"/>
                  </a:schemeClr>
                </a:solidFill>
              </a:rPr>
              <a:t>work </a:t>
            </a:r>
            <a:r>
              <a:rPr lang="en-US" sz="3600" dirty="0">
                <a:solidFill>
                  <a:schemeClr val="accent1">
                    <a:lumMod val="50000"/>
                  </a:schemeClr>
                </a:solidFill>
              </a:rPr>
              <a:t>without permission, </a:t>
            </a:r>
            <a:r>
              <a:rPr lang="en-US" sz="3600" dirty="0" smtClean="0">
                <a:solidFill>
                  <a:schemeClr val="accent1">
                    <a:lumMod val="50000"/>
                  </a:schemeClr>
                </a:solidFill>
              </a:rPr>
              <a:t>but </a:t>
            </a:r>
            <a:r>
              <a:rPr lang="en-US" sz="3600" dirty="0">
                <a:solidFill>
                  <a:schemeClr val="accent1">
                    <a:lumMod val="50000"/>
                  </a:schemeClr>
                </a:solidFill>
              </a:rPr>
              <a:t>only in certain </a:t>
            </a:r>
            <a:r>
              <a:rPr lang="en-US" sz="3600" dirty="0" smtClean="0">
                <a:solidFill>
                  <a:schemeClr val="accent1">
                    <a:lumMod val="50000"/>
                  </a:schemeClr>
                </a:solidFill>
              </a:rPr>
              <a:t>ways.</a:t>
            </a:r>
          </a:p>
          <a:p>
            <a:endParaRPr lang="en-US" sz="3600" dirty="0">
              <a:solidFill>
                <a:schemeClr val="accent1">
                  <a:lumMod val="50000"/>
                </a:schemeClr>
              </a:solidFill>
            </a:endParaRPr>
          </a:p>
          <a:p>
            <a:endParaRPr lang="en-US" sz="3600" dirty="0">
              <a:solidFill>
                <a:schemeClr val="accent1">
                  <a:lumMod val="50000"/>
                </a:schemeClr>
              </a:solidFill>
            </a:endParaRPr>
          </a:p>
          <a:p>
            <a:endParaRPr lang="en-US" dirty="0"/>
          </a:p>
        </p:txBody>
      </p:sp>
      <p:pic>
        <p:nvPicPr>
          <p:cNvPr id="7170" name="Picture 2" descr="C:\Documents and Settings\05467\Local Settings\Temporary Internet Files\Content.IE5\UD3Y3Q35\MM900254444[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3965456"/>
            <a:ext cx="2286000" cy="16903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AF_WorldDigitalSquar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world_digital_square">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orld_digital_squar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orld_digital_squar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orld_digital_squar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orld_digital_squar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orld_digital_squar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orld_digital_squar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orld_digital_squar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orld_digital_squar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orld_digital_squar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orld_digital_squar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orld_digital_squar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orld_digital_squar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34D08692-C085-477D-8324-65E7575CB3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AF_WorldDigitalSquare</Template>
  <TotalTime>234</TotalTime>
  <Words>1410</Words>
  <Application>Microsoft Office PowerPoint</Application>
  <PresentationFormat>On-screen Show (4:3)</PresentationFormat>
  <Paragraphs>129</Paragraphs>
  <Slides>24</Slides>
  <Notes>13</Notes>
  <HiddenSlides>0</HiddenSlides>
  <MMClips>1</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AF_WorldDigitalSquare</vt:lpstr>
      <vt:lpstr>Copyrights &amp; Wrongs</vt:lpstr>
      <vt:lpstr>Getting Started…</vt:lpstr>
      <vt:lpstr>Getting Started…</vt:lpstr>
      <vt:lpstr>Respect Creative Work</vt:lpstr>
      <vt:lpstr>Respect Creative Work</vt:lpstr>
      <vt:lpstr>Respect Creative Work</vt:lpstr>
      <vt:lpstr>Respect Creative Work</vt:lpstr>
      <vt:lpstr>PowerPoint Presentation</vt:lpstr>
      <vt:lpstr>What is Fair Use?</vt:lpstr>
      <vt:lpstr>What is Creative Commons?</vt:lpstr>
      <vt:lpstr>How can it be used?</vt:lpstr>
      <vt:lpstr>What if…scenario?</vt:lpstr>
      <vt:lpstr>Copyright…</vt:lpstr>
      <vt:lpstr>Creative Commons…</vt:lpstr>
      <vt:lpstr>Public Domain…</vt:lpstr>
      <vt:lpstr>Think…</vt:lpstr>
      <vt:lpstr>PowerPoint Presentation</vt:lpstr>
      <vt:lpstr>Mad Men</vt:lpstr>
      <vt:lpstr>Mad Men</vt:lpstr>
      <vt:lpstr>Mad Men</vt:lpstr>
      <vt:lpstr>Putting it all Together…</vt:lpstr>
      <vt:lpstr>Understanding Copyrights &amp; Wrongs</vt:lpstr>
      <vt:lpstr>Understanding Copyrights &amp; Wrongs</vt:lpstr>
      <vt:lpstr>PowerPoint Presentation</vt:lpstr>
    </vt:vector>
  </TitlesOfParts>
  <Company>Everett Public Schools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Copyrights &amp; Wrongs</dc:title>
  <dc:creator>Sarah</dc:creator>
  <cp:lastModifiedBy>Pewitt, Sarah</cp:lastModifiedBy>
  <cp:revision>23</cp:revision>
  <dcterms:created xsi:type="dcterms:W3CDTF">2013-03-11T10:32:25Z</dcterms:created>
  <dcterms:modified xsi:type="dcterms:W3CDTF">2013-03-11T18:06:17Z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TC103368219990</vt:lpwstr>
  </property>
</Properties>
</file>